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9" r:id="rId1"/>
  </p:sldMasterIdLst>
  <p:notesMasterIdLst>
    <p:notesMasterId r:id="rId35"/>
  </p:notesMasterIdLst>
  <p:sldIdLst>
    <p:sldId id="256" r:id="rId2"/>
    <p:sldId id="258" r:id="rId3"/>
    <p:sldId id="306" r:id="rId4"/>
    <p:sldId id="308" r:id="rId5"/>
    <p:sldId id="331" r:id="rId6"/>
    <p:sldId id="309" r:id="rId7"/>
    <p:sldId id="277" r:id="rId8"/>
    <p:sldId id="332" r:id="rId9"/>
    <p:sldId id="323" r:id="rId10"/>
    <p:sldId id="324" r:id="rId11"/>
    <p:sldId id="325" r:id="rId12"/>
    <p:sldId id="326" r:id="rId13"/>
    <p:sldId id="316" r:id="rId14"/>
    <p:sldId id="335" r:id="rId15"/>
    <p:sldId id="337" r:id="rId16"/>
    <p:sldId id="336" r:id="rId17"/>
    <p:sldId id="305" r:id="rId18"/>
    <p:sldId id="317" r:id="rId19"/>
    <p:sldId id="310" r:id="rId20"/>
    <p:sldId id="318" r:id="rId21"/>
    <p:sldId id="320" r:id="rId22"/>
    <p:sldId id="319" r:id="rId23"/>
    <p:sldId id="313" r:id="rId24"/>
    <p:sldId id="321" r:id="rId25"/>
    <p:sldId id="333" r:id="rId26"/>
    <p:sldId id="334" r:id="rId27"/>
    <p:sldId id="322" r:id="rId28"/>
    <p:sldId id="327" r:id="rId29"/>
    <p:sldId id="328" r:id="rId30"/>
    <p:sldId id="329" r:id="rId31"/>
    <p:sldId id="330" r:id="rId32"/>
    <p:sldId id="302" r:id="rId33"/>
    <p:sldId id="304" r:id="rId34"/>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515" autoAdjust="0"/>
    <p:restoredTop sz="94291" autoAdjust="0"/>
  </p:normalViewPr>
  <p:slideViewPr>
    <p:cSldViewPr>
      <p:cViewPr varScale="1">
        <p:scale>
          <a:sx n="72" d="100"/>
          <a:sy n="72" d="100"/>
        </p:scale>
        <p:origin x="1326" y="78"/>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charset="0"/>
                <a:cs typeface="Arial" charset="0"/>
              </a:defRPr>
            </a:lvl1pPr>
          </a:lstStyle>
          <a:p>
            <a:pPr>
              <a:defRPr/>
            </a:pPr>
            <a:endParaRPr lang="en-GB"/>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charset="0"/>
                <a:cs typeface="Arial" charset="0"/>
              </a:defRPr>
            </a:lvl1pPr>
          </a:lstStyle>
          <a:p>
            <a:pPr>
              <a:defRPr/>
            </a:pPr>
            <a:fld id="{C83536E1-4E1E-4495-A775-5DF3B11A4F7A}" type="datetimeFigureOut">
              <a:rPr lang="en-GB"/>
              <a:pPr>
                <a:defRPr/>
              </a:pPr>
              <a:t>29/08/2023</a:t>
            </a:fld>
            <a:endParaRPr lang="en-GB"/>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GB"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Arial" charset="0"/>
                <a:cs typeface="Arial" charset="0"/>
              </a:defRPr>
            </a:lvl1pPr>
          </a:lstStyle>
          <a:p>
            <a:pPr>
              <a:defRPr/>
            </a:pPr>
            <a:endParaRPr lang="en-GB"/>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246C2F07-CF02-4872-AEA8-70870614C9FB}" type="slidenum">
              <a:rPr lang="en-GB" altLang="en-US"/>
              <a:pPr/>
              <a:t>‹#›</a:t>
            </a:fld>
            <a:endParaRPr lang="en-GB" altLang="en-US"/>
          </a:p>
        </p:txBody>
      </p:sp>
    </p:spTree>
    <p:extLst>
      <p:ext uri="{BB962C8B-B14F-4D97-AF65-F5344CB8AC3E}">
        <p14:creationId xmlns:p14="http://schemas.microsoft.com/office/powerpoint/2010/main" val="72703318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GB" altLang="en-US" dirty="0"/>
          </a:p>
        </p:txBody>
      </p:sp>
      <p:sp>
        <p:nvSpPr>
          <p:cNvPr id="2048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498091DB-FD66-4806-BAFC-D402BCC3FA7B}" type="slidenum">
              <a:rPr lang="en-GB" altLang="en-US"/>
              <a:pPr eaLnBrk="1" hangingPunct="1"/>
              <a:t>1</a:t>
            </a:fld>
            <a:endParaRPr lang="en-GB" altLang="en-US"/>
          </a:p>
        </p:txBody>
      </p:sp>
    </p:spTree>
    <p:extLst>
      <p:ext uri="{BB962C8B-B14F-4D97-AF65-F5344CB8AC3E}">
        <p14:creationId xmlns:p14="http://schemas.microsoft.com/office/powerpoint/2010/main" val="6120532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lvl="1" eaLnBrk="1" hangingPunct="1"/>
            <a:r>
              <a:rPr lang="en-GB" altLang="en-US"/>
              <a:t>Machine Learning method able to extract rules from this data </a:t>
            </a:r>
          </a:p>
          <a:p>
            <a:pPr eaLnBrk="1" hangingPunct="1"/>
            <a:endParaRPr lang="en-GB" altLang="en-US"/>
          </a:p>
        </p:txBody>
      </p:sp>
      <p:sp>
        <p:nvSpPr>
          <p:cNvPr id="2458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7A8029CA-9891-4AFC-97BC-A9030537AA7A}" type="slidenum">
              <a:rPr lang="en-GB" altLang="en-US"/>
              <a:pPr eaLnBrk="1" hangingPunct="1"/>
              <a:t>18</a:t>
            </a:fld>
            <a:endParaRPr lang="en-GB" altLang="en-US"/>
          </a:p>
        </p:txBody>
      </p:sp>
    </p:spTree>
    <p:extLst>
      <p:ext uri="{BB962C8B-B14F-4D97-AF65-F5344CB8AC3E}">
        <p14:creationId xmlns:p14="http://schemas.microsoft.com/office/powerpoint/2010/main" val="40961511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6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lvl="1" eaLnBrk="1" hangingPunct="1"/>
            <a:r>
              <a:rPr lang="en-GB" altLang="en-US"/>
              <a:t>Machine Learning method able to extract rules from this data </a:t>
            </a:r>
          </a:p>
          <a:p>
            <a:pPr eaLnBrk="1" hangingPunct="1"/>
            <a:endParaRPr lang="en-GB" altLang="en-US"/>
          </a:p>
        </p:txBody>
      </p:sp>
      <p:sp>
        <p:nvSpPr>
          <p:cNvPr id="2560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DAD5B10F-2A1D-452E-AEC4-59F0C82E32C3}" type="slidenum">
              <a:rPr lang="en-GB" altLang="en-US"/>
              <a:pPr eaLnBrk="1" hangingPunct="1"/>
              <a:t>19</a:t>
            </a:fld>
            <a:endParaRPr lang="en-GB" altLang="en-US"/>
          </a:p>
        </p:txBody>
      </p:sp>
    </p:spTree>
    <p:extLst>
      <p:ext uri="{BB962C8B-B14F-4D97-AF65-F5344CB8AC3E}">
        <p14:creationId xmlns:p14="http://schemas.microsoft.com/office/powerpoint/2010/main" val="33367265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GB" altLang="en-US" dirty="0"/>
          </a:p>
        </p:txBody>
      </p:sp>
      <p:sp>
        <p:nvSpPr>
          <p:cNvPr id="2458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7A8029CA-9891-4AFC-97BC-A9030537AA7A}" type="slidenum">
              <a:rPr lang="en-GB" altLang="en-US"/>
              <a:pPr eaLnBrk="1" hangingPunct="1"/>
              <a:t>20</a:t>
            </a:fld>
            <a:endParaRPr lang="en-GB" altLang="en-US"/>
          </a:p>
        </p:txBody>
      </p:sp>
    </p:spTree>
    <p:extLst>
      <p:ext uri="{BB962C8B-B14F-4D97-AF65-F5344CB8AC3E}">
        <p14:creationId xmlns:p14="http://schemas.microsoft.com/office/powerpoint/2010/main" val="37748912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765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GB" altLang="en-US"/>
              <a:t>Here the method can also assum other groups e.g. Group with one object or group with multiple objects</a:t>
            </a:r>
          </a:p>
        </p:txBody>
      </p:sp>
      <p:sp>
        <p:nvSpPr>
          <p:cNvPr id="2765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CD5BBC73-A595-427D-BCE7-CFD77F663784}" type="slidenum">
              <a:rPr lang="en-GB" altLang="en-US"/>
              <a:pPr eaLnBrk="1" hangingPunct="1"/>
              <a:t>23</a:t>
            </a:fld>
            <a:endParaRPr lang="en-GB" altLang="en-US"/>
          </a:p>
        </p:txBody>
      </p:sp>
    </p:spTree>
    <p:extLst>
      <p:ext uri="{BB962C8B-B14F-4D97-AF65-F5344CB8AC3E}">
        <p14:creationId xmlns:p14="http://schemas.microsoft.com/office/powerpoint/2010/main" val="40476629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GB" altLang="en-US" dirty="0"/>
          </a:p>
        </p:txBody>
      </p:sp>
      <p:sp>
        <p:nvSpPr>
          <p:cNvPr id="2458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7A8029CA-9891-4AFC-97BC-A9030537AA7A}" type="slidenum">
              <a:rPr lang="en-GB" altLang="en-US"/>
              <a:pPr eaLnBrk="1" hangingPunct="1"/>
              <a:t>24</a:t>
            </a:fld>
            <a:endParaRPr lang="en-GB" altLang="en-US"/>
          </a:p>
        </p:txBody>
      </p:sp>
    </p:spTree>
    <p:extLst>
      <p:ext uri="{BB962C8B-B14F-4D97-AF65-F5344CB8AC3E}">
        <p14:creationId xmlns:p14="http://schemas.microsoft.com/office/powerpoint/2010/main" val="2367390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GB" altLang="en-US"/>
              <a:t>Computer Vision e.g. Face detection, Image Retrieval</a:t>
            </a:r>
          </a:p>
          <a:p>
            <a:pPr eaLnBrk="1" hangingPunct="1">
              <a:spcBef>
                <a:spcPct val="0"/>
              </a:spcBef>
            </a:pPr>
            <a:r>
              <a:rPr lang="en-GB" altLang="en-US"/>
              <a:t>Biomedical e.g. Diagnose a patient with a disease</a:t>
            </a:r>
          </a:p>
          <a:p>
            <a:pPr eaLnBrk="1" hangingPunct="1">
              <a:spcBef>
                <a:spcPct val="0"/>
              </a:spcBef>
            </a:pPr>
            <a:r>
              <a:rPr lang="en-GB" altLang="en-US"/>
              <a:t>Finance e.g. Credit Card Transactions which may be suspecious in nature </a:t>
            </a:r>
          </a:p>
          <a:p>
            <a:pPr eaLnBrk="1" hangingPunct="1">
              <a:spcBef>
                <a:spcPct val="0"/>
              </a:spcBef>
            </a:pPr>
            <a:r>
              <a:rPr lang="en-GB" altLang="en-US"/>
              <a:t>Computer Games e.g. Play with Computers e.g. Chess </a:t>
            </a:r>
          </a:p>
          <a:p>
            <a:pPr eaLnBrk="1" hangingPunct="1">
              <a:spcBef>
                <a:spcPct val="0"/>
              </a:spcBef>
            </a:pPr>
            <a:r>
              <a:rPr lang="en-GB" altLang="en-US"/>
              <a:t>Mobile Application Development: e.g. Replacing 4 digit security key with Biometric; develop applications to identify certain disease etc</a:t>
            </a:r>
          </a:p>
        </p:txBody>
      </p:sp>
      <p:sp>
        <p:nvSpPr>
          <p:cNvPr id="3174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8BB819E9-CED1-46AF-8A39-A691DF65E6AE}" type="slidenum">
              <a:rPr lang="en-GB" altLang="en-US"/>
              <a:pPr eaLnBrk="1" hangingPunct="1"/>
              <a:t>27</a:t>
            </a:fld>
            <a:endParaRPr lang="en-GB" altLang="en-US"/>
          </a:p>
        </p:txBody>
      </p:sp>
    </p:spTree>
    <p:extLst>
      <p:ext uri="{BB962C8B-B14F-4D97-AF65-F5344CB8AC3E}">
        <p14:creationId xmlns:p14="http://schemas.microsoft.com/office/powerpoint/2010/main" val="27610677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GB" altLang="en-US"/>
              <a:t>Computer Vision e.g. Face detection, Image Retrieval</a:t>
            </a:r>
          </a:p>
          <a:p>
            <a:pPr eaLnBrk="1" hangingPunct="1">
              <a:spcBef>
                <a:spcPct val="0"/>
              </a:spcBef>
            </a:pPr>
            <a:r>
              <a:rPr lang="en-GB" altLang="en-US"/>
              <a:t>Biomedical e.g. Diagnose a patient with a disease</a:t>
            </a:r>
          </a:p>
          <a:p>
            <a:pPr eaLnBrk="1" hangingPunct="1">
              <a:spcBef>
                <a:spcPct val="0"/>
              </a:spcBef>
            </a:pPr>
            <a:r>
              <a:rPr lang="en-GB" altLang="en-US"/>
              <a:t>Finance e.g. Credit Card Transactions which may be suspecious in nature </a:t>
            </a:r>
          </a:p>
          <a:p>
            <a:pPr eaLnBrk="1" hangingPunct="1">
              <a:spcBef>
                <a:spcPct val="0"/>
              </a:spcBef>
            </a:pPr>
            <a:r>
              <a:rPr lang="en-GB" altLang="en-US"/>
              <a:t>Computer Games e.g. Play with Computers e.g. Chess </a:t>
            </a:r>
          </a:p>
          <a:p>
            <a:pPr eaLnBrk="1" hangingPunct="1">
              <a:spcBef>
                <a:spcPct val="0"/>
              </a:spcBef>
            </a:pPr>
            <a:r>
              <a:rPr lang="en-GB" altLang="en-US"/>
              <a:t>Mobile Application Development: e.g. Replacing 4 digit security key with Biometric; develop applications to identify certain disease etc</a:t>
            </a:r>
          </a:p>
        </p:txBody>
      </p:sp>
      <p:sp>
        <p:nvSpPr>
          <p:cNvPr id="3174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8BB819E9-CED1-46AF-8A39-A691DF65E6AE}" type="slidenum">
              <a:rPr lang="en-GB" altLang="en-US"/>
              <a:pPr eaLnBrk="1" hangingPunct="1"/>
              <a:t>32</a:t>
            </a:fld>
            <a:endParaRPr lang="en-GB" altLang="en-US"/>
          </a:p>
        </p:txBody>
      </p:sp>
    </p:spTree>
    <p:extLst>
      <p:ext uri="{BB962C8B-B14F-4D97-AF65-F5344CB8AC3E}">
        <p14:creationId xmlns:p14="http://schemas.microsoft.com/office/powerpoint/2010/main" val="36080138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5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GB" altLang="en-US" dirty="0"/>
              <a:t>I</a:t>
            </a:r>
          </a:p>
        </p:txBody>
      </p:sp>
      <p:sp>
        <p:nvSpPr>
          <p:cNvPr id="2150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87BBA1D0-8A34-48D2-9AF4-A35133F8737F}" type="slidenum">
              <a:rPr lang="en-GB" altLang="en-US"/>
              <a:pPr eaLnBrk="1" hangingPunct="1"/>
              <a:t>3</a:t>
            </a:fld>
            <a:endParaRPr lang="en-GB" altLang="en-US"/>
          </a:p>
        </p:txBody>
      </p:sp>
    </p:spTree>
    <p:extLst>
      <p:ext uri="{BB962C8B-B14F-4D97-AF65-F5344CB8AC3E}">
        <p14:creationId xmlns:p14="http://schemas.microsoft.com/office/powerpoint/2010/main" val="9151149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5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GB" altLang="en-US" dirty="0"/>
          </a:p>
        </p:txBody>
      </p:sp>
      <p:sp>
        <p:nvSpPr>
          <p:cNvPr id="2253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2AC4C5BB-2549-4220-A9CD-0A38B2BD5C19}" type="slidenum">
              <a:rPr lang="en-GB" altLang="en-US"/>
              <a:pPr eaLnBrk="1" hangingPunct="1"/>
              <a:t>4</a:t>
            </a:fld>
            <a:endParaRPr lang="en-GB" altLang="en-US"/>
          </a:p>
        </p:txBody>
      </p:sp>
    </p:spTree>
    <p:extLst>
      <p:ext uri="{BB962C8B-B14F-4D97-AF65-F5344CB8AC3E}">
        <p14:creationId xmlns:p14="http://schemas.microsoft.com/office/powerpoint/2010/main" val="34512625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GB" altLang="en-US" dirty="0"/>
          </a:p>
        </p:txBody>
      </p:sp>
      <p:sp>
        <p:nvSpPr>
          <p:cNvPr id="2355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41F18255-787F-40F8-9235-C4A0DC91F9BF}" type="slidenum">
              <a:rPr lang="en-GB" altLang="en-US"/>
              <a:pPr eaLnBrk="1" hangingPunct="1"/>
              <a:t>7</a:t>
            </a:fld>
            <a:endParaRPr lang="en-GB" altLang="en-US"/>
          </a:p>
        </p:txBody>
      </p:sp>
    </p:spTree>
    <p:extLst>
      <p:ext uri="{BB962C8B-B14F-4D97-AF65-F5344CB8AC3E}">
        <p14:creationId xmlns:p14="http://schemas.microsoft.com/office/powerpoint/2010/main" val="11104824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GB" dirty="0"/>
              <a:t>Before I discuss some applications, I would like to mention that we are using learning methods in our daily life without knowing it. e.g. Royal mail service recognize the postal code i.e. Character recognition using learning methods; so everything u send mail; u are using learning algorithms; perhaps even not aware of it.  Another example is when we use websites such as amazon they often recommend books to buy or CDs to buy. This is another example of learning algorithm that tries to learn what are u interested on; what sort of movies would u like to watch and thus customize recommendation according to that. </a:t>
            </a:r>
          </a:p>
        </p:txBody>
      </p:sp>
      <p:sp>
        <p:nvSpPr>
          <p:cNvPr id="2970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AE98EE35-0B30-4B91-9AC5-4BC62DAF7313}" type="slidenum">
              <a:rPr lang="en-GB"/>
              <a:pPr eaLnBrk="1" hangingPunct="1"/>
              <a:t>9</a:t>
            </a:fld>
            <a:endParaRPr lang="en-GB"/>
          </a:p>
        </p:txBody>
      </p:sp>
    </p:spTree>
    <p:extLst>
      <p:ext uri="{BB962C8B-B14F-4D97-AF65-F5344CB8AC3E}">
        <p14:creationId xmlns:p14="http://schemas.microsoft.com/office/powerpoint/2010/main" val="14285207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7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GB"/>
              <a:t>Before I discuss some applications, I would like to mention that we are using learning methods in our daily life without knowing it. e.g. Royal mail service recognize the postal code i.e. Character recognition using learning methods; so everything u send mail; u are using learning algorithms; perhaps even not aware of it.  Another example is when we use websites such as amazon they often recommend books to buy or CDs to buy. This is another example of learning algorithm that tries to learn what are u interested on; what sort of movies would u like to watch and thus customize recommendation according to that. </a:t>
            </a:r>
          </a:p>
        </p:txBody>
      </p:sp>
      <p:sp>
        <p:nvSpPr>
          <p:cNvPr id="3072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E80CCB7D-35E3-48A3-A7D3-4DC4F9F913BA}" type="slidenum">
              <a:rPr lang="en-GB"/>
              <a:pPr eaLnBrk="1" hangingPunct="1"/>
              <a:t>10</a:t>
            </a:fld>
            <a:endParaRPr lang="en-GB"/>
          </a:p>
        </p:txBody>
      </p:sp>
    </p:spTree>
    <p:extLst>
      <p:ext uri="{BB962C8B-B14F-4D97-AF65-F5344CB8AC3E}">
        <p14:creationId xmlns:p14="http://schemas.microsoft.com/office/powerpoint/2010/main" val="26755076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1031"/>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38E07986-CB8A-493E-AF6D-C93F1FA9A534}" type="slidenum">
              <a:rPr lang="en-US"/>
              <a:pPr eaLnBrk="1" hangingPunct="1"/>
              <a:t>12</a:t>
            </a:fld>
            <a:endParaRPr lang="en-US"/>
          </a:p>
        </p:txBody>
      </p:sp>
      <p:sp>
        <p:nvSpPr>
          <p:cNvPr id="31747"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8"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p>
        </p:txBody>
      </p:sp>
    </p:spTree>
    <p:extLst>
      <p:ext uri="{BB962C8B-B14F-4D97-AF65-F5344CB8AC3E}">
        <p14:creationId xmlns:p14="http://schemas.microsoft.com/office/powerpoint/2010/main" val="33396457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GB" altLang="en-US" dirty="0"/>
          </a:p>
        </p:txBody>
      </p:sp>
      <p:sp>
        <p:nvSpPr>
          <p:cNvPr id="2355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41F18255-787F-40F8-9235-C4A0DC91F9BF}" type="slidenum">
              <a:rPr lang="en-GB" altLang="en-US"/>
              <a:pPr eaLnBrk="1" hangingPunct="1"/>
              <a:t>13</a:t>
            </a:fld>
            <a:endParaRPr lang="en-GB" altLang="en-US"/>
          </a:p>
        </p:txBody>
      </p:sp>
    </p:spTree>
    <p:extLst>
      <p:ext uri="{BB962C8B-B14F-4D97-AF65-F5344CB8AC3E}">
        <p14:creationId xmlns:p14="http://schemas.microsoft.com/office/powerpoint/2010/main" val="40270521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lvl="1" eaLnBrk="1" hangingPunct="1"/>
            <a:r>
              <a:rPr lang="en-GB" altLang="en-US"/>
              <a:t>Machine Learning method able to extract rules from this data </a:t>
            </a:r>
          </a:p>
          <a:p>
            <a:pPr eaLnBrk="1" hangingPunct="1"/>
            <a:endParaRPr lang="en-GB" altLang="en-US"/>
          </a:p>
        </p:txBody>
      </p:sp>
      <p:sp>
        <p:nvSpPr>
          <p:cNvPr id="2458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7A8029CA-9891-4AFC-97BC-A9030537AA7A}" type="slidenum">
              <a:rPr lang="en-GB" altLang="en-US"/>
              <a:pPr eaLnBrk="1" hangingPunct="1"/>
              <a:t>17</a:t>
            </a:fld>
            <a:endParaRPr lang="en-GB" altLang="en-US"/>
          </a:p>
        </p:txBody>
      </p:sp>
    </p:spTree>
    <p:extLst>
      <p:ext uri="{BB962C8B-B14F-4D97-AF65-F5344CB8AC3E}">
        <p14:creationId xmlns:p14="http://schemas.microsoft.com/office/powerpoint/2010/main" val="41658203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4" name="Group 2"/>
          <p:cNvGrpSpPr>
            <a:grpSpLocks/>
          </p:cNvGrpSpPr>
          <p:nvPr/>
        </p:nvGrpSpPr>
        <p:grpSpPr bwMode="auto">
          <a:xfrm>
            <a:off x="0" y="0"/>
            <a:ext cx="5867400" cy="6858000"/>
            <a:chOff x="0" y="0"/>
            <a:chExt cx="3696" cy="4320"/>
          </a:xfrm>
        </p:grpSpPr>
        <p:sp>
          <p:nvSpPr>
            <p:cNvPr id="5" name="Rectangle 3"/>
            <p:cNvSpPr>
              <a:spLocks noChangeArrowheads="1"/>
            </p:cNvSpPr>
            <p:nvPr/>
          </p:nvSpPr>
          <p:spPr bwMode="auto">
            <a:xfrm>
              <a:off x="0" y="0"/>
              <a:ext cx="2880" cy="4320"/>
            </a:xfrm>
            <a:prstGeom prst="rect">
              <a:avLst/>
            </a:prstGeom>
            <a:solidFill>
              <a:schemeClr val="accent2"/>
            </a:solidFill>
            <a:ln w="9525">
              <a:noFill/>
              <a:miter lim="800000"/>
              <a:headEnd/>
              <a:tailEnd/>
            </a:ln>
            <a:effectLst/>
          </p:spPr>
          <p:txBody>
            <a:bodyPr wrap="none" anchor="ctr"/>
            <a:lstStyle/>
            <a:p>
              <a:pPr algn="ctr">
                <a:defRPr/>
              </a:pPr>
              <a:endParaRPr kumimoji="1" lang="en-US" sz="2400">
                <a:latin typeface="Times New Roman" pitchFamily="18" charset="0"/>
                <a:cs typeface="Arial" charset="0"/>
              </a:endParaRPr>
            </a:p>
          </p:txBody>
        </p:sp>
        <p:sp>
          <p:nvSpPr>
            <p:cNvPr id="6" name="AutoShape 4"/>
            <p:cNvSpPr>
              <a:spLocks noChangeArrowheads="1"/>
            </p:cNvSpPr>
            <p:nvPr/>
          </p:nvSpPr>
          <p:spPr bwMode="white">
            <a:xfrm>
              <a:off x="432" y="624"/>
              <a:ext cx="3264" cy="1200"/>
            </a:xfrm>
            <a:prstGeom prst="roundRect">
              <a:avLst>
                <a:gd name="adj" fmla="val 50000"/>
              </a:avLst>
            </a:prstGeom>
            <a:solidFill>
              <a:schemeClr val="bg1"/>
            </a:solidFill>
            <a:ln w="9525">
              <a:noFill/>
              <a:round/>
              <a:headEnd/>
              <a:tailEnd/>
            </a:ln>
            <a:effectLst/>
          </p:spPr>
          <p:txBody>
            <a:bodyPr wrap="none" anchor="ctr"/>
            <a:lstStyle/>
            <a:p>
              <a:pPr algn="ctr">
                <a:defRPr/>
              </a:pPr>
              <a:endParaRPr kumimoji="1" lang="en-US" sz="2400">
                <a:latin typeface="Times New Roman" pitchFamily="18" charset="0"/>
                <a:cs typeface="Arial" charset="0"/>
              </a:endParaRPr>
            </a:p>
          </p:txBody>
        </p:sp>
      </p:grpSp>
      <p:grpSp>
        <p:nvGrpSpPr>
          <p:cNvPr id="7" name="Group 5"/>
          <p:cNvGrpSpPr>
            <a:grpSpLocks/>
          </p:cNvGrpSpPr>
          <p:nvPr/>
        </p:nvGrpSpPr>
        <p:grpSpPr bwMode="auto">
          <a:xfrm>
            <a:off x="3632200" y="4889500"/>
            <a:ext cx="4876800" cy="319088"/>
            <a:chOff x="2288" y="3080"/>
            <a:chExt cx="3072" cy="201"/>
          </a:xfrm>
        </p:grpSpPr>
        <p:sp>
          <p:nvSpPr>
            <p:cNvPr id="8" name="AutoShape 6"/>
            <p:cNvSpPr>
              <a:spLocks noChangeArrowheads="1"/>
            </p:cNvSpPr>
            <p:nvPr/>
          </p:nvSpPr>
          <p:spPr bwMode="auto">
            <a:xfrm flipH="1">
              <a:off x="2288" y="3080"/>
              <a:ext cx="2914" cy="200"/>
            </a:xfrm>
            <a:prstGeom prst="roundRect">
              <a:avLst>
                <a:gd name="adj" fmla="val 0"/>
              </a:avLst>
            </a:prstGeom>
            <a:solidFill>
              <a:schemeClr val="hlink"/>
            </a:solidFill>
            <a:ln w="9525">
              <a:noFill/>
              <a:round/>
              <a:headEnd/>
              <a:tailEnd/>
            </a:ln>
            <a:effectLst/>
          </p:spPr>
          <p:txBody>
            <a:bodyPr wrap="none" anchor="ctr"/>
            <a:lstStyle/>
            <a:p>
              <a:pPr>
                <a:defRPr/>
              </a:pPr>
              <a:endParaRPr lang="en-GB">
                <a:latin typeface="Arial" charset="0"/>
                <a:cs typeface="Arial" charset="0"/>
              </a:endParaRPr>
            </a:p>
          </p:txBody>
        </p:sp>
        <p:sp>
          <p:nvSpPr>
            <p:cNvPr id="9" name="AutoShape 7"/>
            <p:cNvSpPr>
              <a:spLocks noChangeArrowheads="1"/>
            </p:cNvSpPr>
            <p:nvPr/>
          </p:nvSpPr>
          <p:spPr bwMode="auto">
            <a:xfrm>
              <a:off x="5196" y="3080"/>
              <a:ext cx="164" cy="201"/>
            </a:xfrm>
            <a:prstGeom prst="flowChartDelay">
              <a:avLst/>
            </a:prstGeom>
            <a:solidFill>
              <a:schemeClr val="hlink"/>
            </a:solidFill>
            <a:ln w="9525">
              <a:noFill/>
              <a:miter lim="800000"/>
              <a:headEnd/>
              <a:tailEnd/>
            </a:ln>
            <a:effectLst/>
          </p:spPr>
          <p:txBody>
            <a:bodyPr wrap="none" anchor="ctr"/>
            <a:lstStyle/>
            <a:p>
              <a:pPr>
                <a:defRPr/>
              </a:pPr>
              <a:endParaRPr lang="en-GB">
                <a:latin typeface="Arial" charset="0"/>
                <a:cs typeface="Arial" charset="0"/>
              </a:endParaRPr>
            </a:p>
          </p:txBody>
        </p:sp>
      </p:grpSp>
      <p:sp>
        <p:nvSpPr>
          <p:cNvPr id="18440" name="Rectangle 8"/>
          <p:cNvSpPr>
            <a:spLocks noGrp="1" noChangeArrowheads="1"/>
          </p:cNvSpPr>
          <p:nvPr>
            <p:ph type="subTitle" idx="1"/>
          </p:nvPr>
        </p:nvSpPr>
        <p:spPr>
          <a:xfrm>
            <a:off x="4673600" y="2927350"/>
            <a:ext cx="4013200" cy="1822450"/>
          </a:xfrm>
        </p:spPr>
        <p:txBody>
          <a:bodyPr anchor="b"/>
          <a:lstStyle>
            <a:lvl1pPr marL="0" indent="0">
              <a:buFont typeface="Wingdings" pitchFamily="2" charset="2"/>
              <a:buNone/>
              <a:defRPr>
                <a:solidFill>
                  <a:schemeClr val="tx2"/>
                </a:solidFill>
              </a:defRPr>
            </a:lvl1pPr>
          </a:lstStyle>
          <a:p>
            <a:r>
              <a:rPr lang="en-US"/>
              <a:t>Click to edit Master subtitle style</a:t>
            </a:r>
          </a:p>
        </p:txBody>
      </p:sp>
      <p:sp>
        <p:nvSpPr>
          <p:cNvPr id="18444" name="AutoShape 12"/>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r>
              <a:rPr lang="en-US"/>
              <a:t>Click to edit Master title style</a:t>
            </a:r>
          </a:p>
        </p:txBody>
      </p:sp>
      <p:sp>
        <p:nvSpPr>
          <p:cNvPr id="10" name="Rectangle 9"/>
          <p:cNvSpPr>
            <a:spLocks noGrp="1" noChangeArrowheads="1"/>
          </p:cNvSpPr>
          <p:nvPr>
            <p:ph type="dt" sz="quarter" idx="10"/>
          </p:nvPr>
        </p:nvSpPr>
        <p:spPr>
          <a:xfrm>
            <a:off x="2438400" y="6248400"/>
            <a:ext cx="2130425" cy="474663"/>
          </a:xfrm>
        </p:spPr>
        <p:txBody>
          <a:bodyPr/>
          <a:lstStyle>
            <a:lvl1pPr algn="r">
              <a:defRPr>
                <a:solidFill>
                  <a:schemeClr val="bg1"/>
                </a:solidFill>
              </a:defRPr>
            </a:lvl1pPr>
          </a:lstStyle>
          <a:p>
            <a:pPr>
              <a:defRPr/>
            </a:pPr>
            <a:endParaRPr lang="en-US"/>
          </a:p>
        </p:txBody>
      </p:sp>
      <p:sp>
        <p:nvSpPr>
          <p:cNvPr id="11" name="Rectangle 10"/>
          <p:cNvSpPr>
            <a:spLocks noGrp="1" noChangeArrowheads="1"/>
          </p:cNvSpPr>
          <p:nvPr>
            <p:ph type="ftr" sz="quarter" idx="11"/>
          </p:nvPr>
        </p:nvSpPr>
        <p:spPr>
          <a:xfrm>
            <a:off x="5791200" y="6248400"/>
            <a:ext cx="2897188" cy="474663"/>
          </a:xfrm>
        </p:spPr>
        <p:txBody>
          <a:bodyPr/>
          <a:lstStyle>
            <a:lvl1pPr algn="r">
              <a:defRPr/>
            </a:lvl1pPr>
          </a:lstStyle>
          <a:p>
            <a:pPr>
              <a:defRPr/>
            </a:pPr>
            <a:r>
              <a:rPr lang="en-US"/>
              <a:t>University of the West of England</a:t>
            </a:r>
          </a:p>
          <a:p>
            <a:pPr>
              <a:defRPr/>
            </a:pPr>
            <a:r>
              <a:rPr lang="en-GB"/>
              <a:t>Katholieke Universiteit Leuven</a:t>
            </a:r>
            <a:endParaRPr lang="en-US"/>
          </a:p>
        </p:txBody>
      </p:sp>
      <p:sp>
        <p:nvSpPr>
          <p:cNvPr id="12" name="Rectangle 11"/>
          <p:cNvSpPr>
            <a:spLocks noGrp="1" noChangeArrowheads="1"/>
          </p:cNvSpPr>
          <p:nvPr>
            <p:ph type="sldNum" sz="quarter" idx="12"/>
          </p:nvPr>
        </p:nvSpPr>
        <p:spPr>
          <a:xfrm>
            <a:off x="76200" y="6248400"/>
            <a:ext cx="587375" cy="488950"/>
          </a:xfrm>
        </p:spPr>
        <p:txBody>
          <a:bodyPr anchorCtr="0"/>
          <a:lstStyle>
            <a:lvl1pPr>
              <a:defRPr/>
            </a:lvl1pPr>
          </a:lstStyle>
          <a:p>
            <a:fld id="{ECC9BC70-C116-49E9-B8BB-629EC7996E0F}" type="slidenum">
              <a:rPr lang="en-US" altLang="en-US"/>
              <a:pPr/>
              <a:t>‹#›</a:t>
            </a:fld>
            <a:endParaRPr lang="en-US" altLang="en-US"/>
          </a:p>
        </p:txBody>
      </p:sp>
    </p:spTree>
    <p:extLst>
      <p:ext uri="{BB962C8B-B14F-4D97-AF65-F5344CB8AC3E}">
        <p14:creationId xmlns:p14="http://schemas.microsoft.com/office/powerpoint/2010/main" val="2650295194"/>
      </p:ext>
    </p:extLst>
  </p:cSld>
  <p:clrMapOvr>
    <a:masterClrMapping/>
  </p:clrMapOvr>
  <p:transition spd="med">
    <p:fade thruBlk="1"/>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Rectangle 11"/>
          <p:cNvSpPr>
            <a:spLocks noGrp="1" noChangeArrowheads="1"/>
          </p:cNvSpPr>
          <p:nvPr>
            <p:ph type="dt" sz="half" idx="10"/>
          </p:nvPr>
        </p:nvSpPr>
        <p:spPr>
          <a:ln/>
        </p:spPr>
        <p:txBody>
          <a:bodyPr/>
          <a:lstStyle>
            <a:lvl1pPr>
              <a:defRPr/>
            </a:lvl1pPr>
          </a:lstStyle>
          <a:p>
            <a:pPr>
              <a:defRPr/>
            </a:pPr>
            <a:r>
              <a:rPr lang="en-US"/>
              <a:t>Dynavis mid-term review,</a:t>
            </a:r>
          </a:p>
          <a:p>
            <a:pPr>
              <a:defRPr/>
            </a:pPr>
            <a:r>
              <a:rPr lang="en-US"/>
              <a:t> Siegen, 17</a:t>
            </a:r>
            <a:r>
              <a:rPr lang="en-US" baseline="30000"/>
              <a:t>th</a:t>
            </a:r>
            <a:r>
              <a:rPr lang="en-US"/>
              <a:t> April 2007</a:t>
            </a:r>
          </a:p>
        </p:txBody>
      </p:sp>
      <p:sp>
        <p:nvSpPr>
          <p:cNvPr id="5" name="Rectangle 12"/>
          <p:cNvSpPr>
            <a:spLocks noGrp="1" noChangeArrowheads="1"/>
          </p:cNvSpPr>
          <p:nvPr>
            <p:ph type="ftr" sz="quarter" idx="11"/>
          </p:nvPr>
        </p:nvSpPr>
        <p:spPr>
          <a:ln/>
        </p:spPr>
        <p:txBody>
          <a:bodyPr/>
          <a:lstStyle>
            <a:lvl1pPr>
              <a:defRPr/>
            </a:lvl1pPr>
          </a:lstStyle>
          <a:p>
            <a:pPr>
              <a:defRPr/>
            </a:pPr>
            <a:r>
              <a:rPr lang="en-US"/>
              <a:t>Task 4.2: Predicting the Success of Learning UWE &amp;  KUL  </a:t>
            </a:r>
          </a:p>
        </p:txBody>
      </p:sp>
      <p:sp>
        <p:nvSpPr>
          <p:cNvPr id="6" name="Rectangle 13"/>
          <p:cNvSpPr>
            <a:spLocks noGrp="1" noChangeArrowheads="1"/>
          </p:cNvSpPr>
          <p:nvPr>
            <p:ph type="sldNum" sz="quarter" idx="12"/>
          </p:nvPr>
        </p:nvSpPr>
        <p:spPr>
          <a:ln/>
        </p:spPr>
        <p:txBody>
          <a:bodyPr/>
          <a:lstStyle>
            <a:lvl1pPr>
              <a:defRPr/>
            </a:lvl1pPr>
          </a:lstStyle>
          <a:p>
            <a:fld id="{5660361A-2850-4CDA-B21E-618C64E4EF76}" type="slidenum">
              <a:rPr lang="en-US" altLang="en-US"/>
              <a:pPr/>
              <a:t>‹#›</a:t>
            </a:fld>
            <a:endParaRPr lang="en-US" altLang="en-US"/>
          </a:p>
        </p:txBody>
      </p:sp>
    </p:spTree>
    <p:extLst>
      <p:ext uri="{BB962C8B-B14F-4D97-AF65-F5344CB8AC3E}">
        <p14:creationId xmlns:p14="http://schemas.microsoft.com/office/powerpoint/2010/main" val="4181665325"/>
      </p:ext>
    </p:extLst>
  </p:cSld>
  <p:clrMapOvr>
    <a:masterClrMapping/>
  </p:clrMapOvr>
  <p:transition spd="med">
    <p:fade thruBlk="1"/>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5600" y="762000"/>
            <a:ext cx="1981200" cy="5324475"/>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762000" y="762000"/>
            <a:ext cx="5791200" cy="53244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Rectangle 11"/>
          <p:cNvSpPr>
            <a:spLocks noGrp="1" noChangeArrowheads="1"/>
          </p:cNvSpPr>
          <p:nvPr>
            <p:ph type="dt" sz="half" idx="10"/>
          </p:nvPr>
        </p:nvSpPr>
        <p:spPr>
          <a:ln/>
        </p:spPr>
        <p:txBody>
          <a:bodyPr/>
          <a:lstStyle>
            <a:lvl1pPr>
              <a:defRPr/>
            </a:lvl1pPr>
          </a:lstStyle>
          <a:p>
            <a:pPr>
              <a:defRPr/>
            </a:pPr>
            <a:r>
              <a:rPr lang="en-US"/>
              <a:t>Dynavis mid-term review,</a:t>
            </a:r>
          </a:p>
          <a:p>
            <a:pPr>
              <a:defRPr/>
            </a:pPr>
            <a:r>
              <a:rPr lang="en-US"/>
              <a:t> Siegen, 17</a:t>
            </a:r>
            <a:r>
              <a:rPr lang="en-US" baseline="30000"/>
              <a:t>th</a:t>
            </a:r>
            <a:r>
              <a:rPr lang="en-US"/>
              <a:t> April 2007</a:t>
            </a:r>
          </a:p>
        </p:txBody>
      </p:sp>
      <p:sp>
        <p:nvSpPr>
          <p:cNvPr id="5" name="Rectangle 12"/>
          <p:cNvSpPr>
            <a:spLocks noGrp="1" noChangeArrowheads="1"/>
          </p:cNvSpPr>
          <p:nvPr>
            <p:ph type="ftr" sz="quarter" idx="11"/>
          </p:nvPr>
        </p:nvSpPr>
        <p:spPr>
          <a:ln/>
        </p:spPr>
        <p:txBody>
          <a:bodyPr/>
          <a:lstStyle>
            <a:lvl1pPr>
              <a:defRPr/>
            </a:lvl1pPr>
          </a:lstStyle>
          <a:p>
            <a:pPr>
              <a:defRPr/>
            </a:pPr>
            <a:r>
              <a:rPr lang="en-US"/>
              <a:t>Task 4.2: Predicting the Success of Learning UWE &amp;  KUL  </a:t>
            </a:r>
          </a:p>
        </p:txBody>
      </p:sp>
      <p:sp>
        <p:nvSpPr>
          <p:cNvPr id="6" name="Rectangle 13"/>
          <p:cNvSpPr>
            <a:spLocks noGrp="1" noChangeArrowheads="1"/>
          </p:cNvSpPr>
          <p:nvPr>
            <p:ph type="sldNum" sz="quarter" idx="12"/>
          </p:nvPr>
        </p:nvSpPr>
        <p:spPr>
          <a:ln/>
        </p:spPr>
        <p:txBody>
          <a:bodyPr/>
          <a:lstStyle>
            <a:lvl1pPr>
              <a:defRPr/>
            </a:lvl1pPr>
          </a:lstStyle>
          <a:p>
            <a:fld id="{46609473-9D39-45B6-B884-D5DAAA49BA95}" type="slidenum">
              <a:rPr lang="en-US" altLang="en-US"/>
              <a:pPr/>
              <a:t>‹#›</a:t>
            </a:fld>
            <a:endParaRPr lang="en-US" altLang="en-US"/>
          </a:p>
        </p:txBody>
      </p:sp>
    </p:spTree>
    <p:extLst>
      <p:ext uri="{BB962C8B-B14F-4D97-AF65-F5344CB8AC3E}">
        <p14:creationId xmlns:p14="http://schemas.microsoft.com/office/powerpoint/2010/main" val="3212714918"/>
      </p:ext>
    </p:extLst>
  </p:cSld>
  <p:clrMapOvr>
    <a:masterClrMapping/>
  </p:clrMapOvr>
  <p:transition spd="med">
    <p:fade thruBlk="1"/>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endParaRPr lang="en-GB" dirty="0"/>
          </a:p>
        </p:txBody>
      </p:sp>
      <p:sp>
        <p:nvSpPr>
          <p:cNvPr id="3" name="Content Placeholder 2"/>
          <p:cNvSpPr>
            <a:spLocks noGrp="1"/>
          </p:cNvSpPr>
          <p:nvPr>
            <p:ph idx="1"/>
          </p:nvPr>
        </p:nvSpPr>
        <p:spPr/>
        <p:txBody>
          <a:bodyPr/>
          <a:lstStyle>
            <a:lvl2pPr>
              <a:defRPr baseline="0">
                <a:solidFill>
                  <a:schemeClr val="tx2"/>
                </a:solidFill>
              </a:defRPr>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Slide Number Placeholder 5"/>
          <p:cNvSpPr>
            <a:spLocks noGrp="1"/>
          </p:cNvSpPr>
          <p:nvPr>
            <p:ph type="sldNum" sz="quarter" idx="10"/>
          </p:nvPr>
        </p:nvSpPr>
        <p:spPr/>
        <p:txBody>
          <a:bodyPr/>
          <a:lstStyle>
            <a:lvl1pPr>
              <a:defRPr/>
            </a:lvl1pPr>
          </a:lstStyle>
          <a:p>
            <a:fld id="{26EFEDB5-DEC2-4ABA-9886-A8FC3BED0EDB}" type="slidenum">
              <a:rPr lang="en-US" altLang="en-US"/>
              <a:pPr/>
              <a:t>‹#›</a:t>
            </a:fld>
            <a:endParaRPr lang="en-US" altLang="en-US"/>
          </a:p>
        </p:txBody>
      </p:sp>
    </p:spTree>
    <p:extLst>
      <p:ext uri="{BB962C8B-B14F-4D97-AF65-F5344CB8AC3E}">
        <p14:creationId xmlns:p14="http://schemas.microsoft.com/office/powerpoint/2010/main" val="2815389806"/>
      </p:ext>
    </p:extLst>
  </p:cSld>
  <p:clrMapOvr>
    <a:masterClrMapping/>
  </p:clrMapOvr>
  <p:transition spd="med">
    <p:fade thruBlk="1"/>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1"/>
          <p:cNvSpPr>
            <a:spLocks noGrp="1" noChangeArrowheads="1"/>
          </p:cNvSpPr>
          <p:nvPr>
            <p:ph type="dt" sz="half" idx="10"/>
          </p:nvPr>
        </p:nvSpPr>
        <p:spPr>
          <a:ln/>
        </p:spPr>
        <p:txBody>
          <a:bodyPr/>
          <a:lstStyle>
            <a:lvl1pPr>
              <a:defRPr/>
            </a:lvl1pPr>
          </a:lstStyle>
          <a:p>
            <a:pPr>
              <a:defRPr/>
            </a:pPr>
            <a:r>
              <a:rPr lang="en-US"/>
              <a:t>Dynavis mid-term review,</a:t>
            </a:r>
          </a:p>
          <a:p>
            <a:pPr>
              <a:defRPr/>
            </a:pPr>
            <a:r>
              <a:rPr lang="en-US"/>
              <a:t> Siegen, 17</a:t>
            </a:r>
            <a:r>
              <a:rPr lang="en-US" baseline="30000"/>
              <a:t>th</a:t>
            </a:r>
            <a:r>
              <a:rPr lang="en-US"/>
              <a:t> April 2007</a:t>
            </a:r>
          </a:p>
        </p:txBody>
      </p:sp>
      <p:sp>
        <p:nvSpPr>
          <p:cNvPr id="5" name="Rectangle 12"/>
          <p:cNvSpPr>
            <a:spLocks noGrp="1" noChangeArrowheads="1"/>
          </p:cNvSpPr>
          <p:nvPr>
            <p:ph type="ftr" sz="quarter" idx="11"/>
          </p:nvPr>
        </p:nvSpPr>
        <p:spPr>
          <a:ln/>
        </p:spPr>
        <p:txBody>
          <a:bodyPr/>
          <a:lstStyle>
            <a:lvl1pPr>
              <a:defRPr/>
            </a:lvl1pPr>
          </a:lstStyle>
          <a:p>
            <a:pPr>
              <a:defRPr/>
            </a:pPr>
            <a:r>
              <a:rPr lang="en-US"/>
              <a:t>Task 4.2: Predicting the Success of Learning UWE &amp;  KUL  </a:t>
            </a:r>
          </a:p>
        </p:txBody>
      </p:sp>
      <p:sp>
        <p:nvSpPr>
          <p:cNvPr id="6" name="Rectangle 13"/>
          <p:cNvSpPr>
            <a:spLocks noGrp="1" noChangeArrowheads="1"/>
          </p:cNvSpPr>
          <p:nvPr>
            <p:ph type="sldNum" sz="quarter" idx="12"/>
          </p:nvPr>
        </p:nvSpPr>
        <p:spPr>
          <a:ln/>
        </p:spPr>
        <p:txBody>
          <a:bodyPr/>
          <a:lstStyle>
            <a:lvl1pPr>
              <a:defRPr/>
            </a:lvl1pPr>
          </a:lstStyle>
          <a:p>
            <a:fld id="{B3596D46-9D1D-426E-AC3D-D7CA9392EAC3}" type="slidenum">
              <a:rPr lang="en-US" altLang="en-US"/>
              <a:pPr/>
              <a:t>‹#›</a:t>
            </a:fld>
            <a:endParaRPr lang="en-US" altLang="en-US"/>
          </a:p>
        </p:txBody>
      </p:sp>
    </p:spTree>
    <p:extLst>
      <p:ext uri="{BB962C8B-B14F-4D97-AF65-F5344CB8AC3E}">
        <p14:creationId xmlns:p14="http://schemas.microsoft.com/office/powerpoint/2010/main" val="1773553818"/>
      </p:ext>
    </p:extLst>
  </p:cSld>
  <p:clrMapOvr>
    <a:masterClrMapping/>
  </p:clrMapOvr>
  <p:transition spd="med">
    <p:fade thruBlk="1"/>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838200" y="2057400"/>
            <a:ext cx="3770313" cy="4029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760913" y="2057400"/>
            <a:ext cx="3770312" cy="4029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Rectangle 11"/>
          <p:cNvSpPr>
            <a:spLocks noGrp="1" noChangeArrowheads="1"/>
          </p:cNvSpPr>
          <p:nvPr>
            <p:ph type="dt" sz="half" idx="10"/>
          </p:nvPr>
        </p:nvSpPr>
        <p:spPr>
          <a:ln/>
        </p:spPr>
        <p:txBody>
          <a:bodyPr/>
          <a:lstStyle>
            <a:lvl1pPr>
              <a:defRPr/>
            </a:lvl1pPr>
          </a:lstStyle>
          <a:p>
            <a:pPr>
              <a:defRPr/>
            </a:pPr>
            <a:r>
              <a:rPr lang="en-US"/>
              <a:t>Dynavis mid-term review,</a:t>
            </a:r>
          </a:p>
          <a:p>
            <a:pPr>
              <a:defRPr/>
            </a:pPr>
            <a:r>
              <a:rPr lang="en-US"/>
              <a:t> Siegen, 17</a:t>
            </a:r>
            <a:r>
              <a:rPr lang="en-US" baseline="30000"/>
              <a:t>th</a:t>
            </a:r>
            <a:r>
              <a:rPr lang="en-US"/>
              <a:t> April 2007</a:t>
            </a:r>
          </a:p>
        </p:txBody>
      </p:sp>
      <p:sp>
        <p:nvSpPr>
          <p:cNvPr id="6" name="Rectangle 12"/>
          <p:cNvSpPr>
            <a:spLocks noGrp="1" noChangeArrowheads="1"/>
          </p:cNvSpPr>
          <p:nvPr>
            <p:ph type="ftr" sz="quarter" idx="11"/>
          </p:nvPr>
        </p:nvSpPr>
        <p:spPr>
          <a:ln/>
        </p:spPr>
        <p:txBody>
          <a:bodyPr/>
          <a:lstStyle>
            <a:lvl1pPr>
              <a:defRPr/>
            </a:lvl1pPr>
          </a:lstStyle>
          <a:p>
            <a:pPr>
              <a:defRPr/>
            </a:pPr>
            <a:r>
              <a:rPr lang="en-US"/>
              <a:t>Task 4.2: Predicting the Success of Learning UWE &amp;  KUL  </a:t>
            </a:r>
          </a:p>
        </p:txBody>
      </p:sp>
      <p:sp>
        <p:nvSpPr>
          <p:cNvPr id="7" name="Rectangle 13"/>
          <p:cNvSpPr>
            <a:spLocks noGrp="1" noChangeArrowheads="1"/>
          </p:cNvSpPr>
          <p:nvPr>
            <p:ph type="sldNum" sz="quarter" idx="12"/>
          </p:nvPr>
        </p:nvSpPr>
        <p:spPr>
          <a:ln/>
        </p:spPr>
        <p:txBody>
          <a:bodyPr/>
          <a:lstStyle>
            <a:lvl1pPr>
              <a:defRPr/>
            </a:lvl1pPr>
          </a:lstStyle>
          <a:p>
            <a:fld id="{EE1EEB24-AA13-4383-8DCB-5A421FA0E01B}" type="slidenum">
              <a:rPr lang="en-US" altLang="en-US"/>
              <a:pPr/>
              <a:t>‹#›</a:t>
            </a:fld>
            <a:endParaRPr lang="en-US" altLang="en-US"/>
          </a:p>
        </p:txBody>
      </p:sp>
    </p:spTree>
    <p:extLst>
      <p:ext uri="{BB962C8B-B14F-4D97-AF65-F5344CB8AC3E}">
        <p14:creationId xmlns:p14="http://schemas.microsoft.com/office/powerpoint/2010/main" val="2576304738"/>
      </p:ext>
    </p:extLst>
  </p:cSld>
  <p:clrMapOvr>
    <a:masterClrMapping/>
  </p:clrMapOvr>
  <p:transition spd="med">
    <p:fade thruBlk="1"/>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Rectangle 11"/>
          <p:cNvSpPr>
            <a:spLocks noGrp="1" noChangeArrowheads="1"/>
          </p:cNvSpPr>
          <p:nvPr>
            <p:ph type="dt" sz="half" idx="10"/>
          </p:nvPr>
        </p:nvSpPr>
        <p:spPr>
          <a:ln/>
        </p:spPr>
        <p:txBody>
          <a:bodyPr/>
          <a:lstStyle>
            <a:lvl1pPr>
              <a:defRPr/>
            </a:lvl1pPr>
          </a:lstStyle>
          <a:p>
            <a:pPr>
              <a:defRPr/>
            </a:pPr>
            <a:r>
              <a:rPr lang="en-US"/>
              <a:t>Dynavis mid-term review,</a:t>
            </a:r>
          </a:p>
          <a:p>
            <a:pPr>
              <a:defRPr/>
            </a:pPr>
            <a:r>
              <a:rPr lang="en-US"/>
              <a:t> Siegen, 17</a:t>
            </a:r>
            <a:r>
              <a:rPr lang="en-US" baseline="30000"/>
              <a:t>th</a:t>
            </a:r>
            <a:r>
              <a:rPr lang="en-US"/>
              <a:t> April 2007</a:t>
            </a:r>
          </a:p>
        </p:txBody>
      </p:sp>
      <p:sp>
        <p:nvSpPr>
          <p:cNvPr id="8" name="Rectangle 12"/>
          <p:cNvSpPr>
            <a:spLocks noGrp="1" noChangeArrowheads="1"/>
          </p:cNvSpPr>
          <p:nvPr>
            <p:ph type="ftr" sz="quarter" idx="11"/>
          </p:nvPr>
        </p:nvSpPr>
        <p:spPr>
          <a:ln/>
        </p:spPr>
        <p:txBody>
          <a:bodyPr/>
          <a:lstStyle>
            <a:lvl1pPr>
              <a:defRPr/>
            </a:lvl1pPr>
          </a:lstStyle>
          <a:p>
            <a:pPr>
              <a:defRPr/>
            </a:pPr>
            <a:r>
              <a:rPr lang="en-US"/>
              <a:t>Task 4.2: Predicting the Success of Learning UWE &amp;  KUL  </a:t>
            </a:r>
          </a:p>
        </p:txBody>
      </p:sp>
      <p:sp>
        <p:nvSpPr>
          <p:cNvPr id="9" name="Rectangle 13"/>
          <p:cNvSpPr>
            <a:spLocks noGrp="1" noChangeArrowheads="1"/>
          </p:cNvSpPr>
          <p:nvPr>
            <p:ph type="sldNum" sz="quarter" idx="12"/>
          </p:nvPr>
        </p:nvSpPr>
        <p:spPr>
          <a:ln/>
        </p:spPr>
        <p:txBody>
          <a:bodyPr/>
          <a:lstStyle>
            <a:lvl1pPr>
              <a:defRPr/>
            </a:lvl1pPr>
          </a:lstStyle>
          <a:p>
            <a:fld id="{3F428B53-9E38-4B58-B3D9-9534E079D710}" type="slidenum">
              <a:rPr lang="en-US" altLang="en-US"/>
              <a:pPr/>
              <a:t>‹#›</a:t>
            </a:fld>
            <a:endParaRPr lang="en-US" altLang="en-US"/>
          </a:p>
        </p:txBody>
      </p:sp>
    </p:spTree>
    <p:extLst>
      <p:ext uri="{BB962C8B-B14F-4D97-AF65-F5344CB8AC3E}">
        <p14:creationId xmlns:p14="http://schemas.microsoft.com/office/powerpoint/2010/main" val="3022109968"/>
      </p:ext>
    </p:extLst>
  </p:cSld>
  <p:clrMapOvr>
    <a:masterClrMapping/>
  </p:clrMapOvr>
  <p:transition spd="med">
    <p:fade thruBlk="1"/>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Rectangle 11"/>
          <p:cNvSpPr>
            <a:spLocks noGrp="1" noChangeArrowheads="1"/>
          </p:cNvSpPr>
          <p:nvPr>
            <p:ph type="dt" sz="half" idx="10"/>
          </p:nvPr>
        </p:nvSpPr>
        <p:spPr>
          <a:ln/>
        </p:spPr>
        <p:txBody>
          <a:bodyPr/>
          <a:lstStyle>
            <a:lvl1pPr>
              <a:defRPr/>
            </a:lvl1pPr>
          </a:lstStyle>
          <a:p>
            <a:pPr>
              <a:defRPr/>
            </a:pPr>
            <a:r>
              <a:rPr lang="en-US"/>
              <a:t>Dynavis mid-term review,</a:t>
            </a:r>
          </a:p>
          <a:p>
            <a:pPr>
              <a:defRPr/>
            </a:pPr>
            <a:r>
              <a:rPr lang="en-US"/>
              <a:t> Siegen, 17</a:t>
            </a:r>
            <a:r>
              <a:rPr lang="en-US" baseline="30000"/>
              <a:t>th</a:t>
            </a:r>
            <a:r>
              <a:rPr lang="en-US"/>
              <a:t> April 2007</a:t>
            </a:r>
          </a:p>
        </p:txBody>
      </p:sp>
      <p:sp>
        <p:nvSpPr>
          <p:cNvPr id="4" name="Rectangle 12"/>
          <p:cNvSpPr>
            <a:spLocks noGrp="1" noChangeArrowheads="1"/>
          </p:cNvSpPr>
          <p:nvPr>
            <p:ph type="ftr" sz="quarter" idx="11"/>
          </p:nvPr>
        </p:nvSpPr>
        <p:spPr>
          <a:ln/>
        </p:spPr>
        <p:txBody>
          <a:bodyPr/>
          <a:lstStyle>
            <a:lvl1pPr>
              <a:defRPr/>
            </a:lvl1pPr>
          </a:lstStyle>
          <a:p>
            <a:pPr>
              <a:defRPr/>
            </a:pPr>
            <a:r>
              <a:rPr lang="en-US"/>
              <a:t>Task 4.2: Predicting the Success of Learning UWE &amp;  KUL  </a:t>
            </a:r>
          </a:p>
        </p:txBody>
      </p:sp>
      <p:sp>
        <p:nvSpPr>
          <p:cNvPr id="5" name="Rectangle 13"/>
          <p:cNvSpPr>
            <a:spLocks noGrp="1" noChangeArrowheads="1"/>
          </p:cNvSpPr>
          <p:nvPr>
            <p:ph type="sldNum" sz="quarter" idx="12"/>
          </p:nvPr>
        </p:nvSpPr>
        <p:spPr>
          <a:ln/>
        </p:spPr>
        <p:txBody>
          <a:bodyPr/>
          <a:lstStyle>
            <a:lvl1pPr>
              <a:defRPr/>
            </a:lvl1pPr>
          </a:lstStyle>
          <a:p>
            <a:fld id="{F8620361-3A7C-4D85-B75F-CFCDCF958272}" type="slidenum">
              <a:rPr lang="en-US" altLang="en-US"/>
              <a:pPr/>
              <a:t>‹#›</a:t>
            </a:fld>
            <a:endParaRPr lang="en-US" altLang="en-US"/>
          </a:p>
        </p:txBody>
      </p:sp>
    </p:spTree>
    <p:extLst>
      <p:ext uri="{BB962C8B-B14F-4D97-AF65-F5344CB8AC3E}">
        <p14:creationId xmlns:p14="http://schemas.microsoft.com/office/powerpoint/2010/main" val="3751948806"/>
      </p:ext>
    </p:extLst>
  </p:cSld>
  <p:clrMapOvr>
    <a:masterClrMapping/>
  </p:clrMapOvr>
  <p:transition spd="med">
    <p:fade thruBlk="1"/>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p:cNvSpPr>
            <a:spLocks noGrp="1" noChangeArrowheads="1"/>
          </p:cNvSpPr>
          <p:nvPr>
            <p:ph type="dt" sz="half" idx="10"/>
          </p:nvPr>
        </p:nvSpPr>
        <p:spPr>
          <a:ln/>
        </p:spPr>
        <p:txBody>
          <a:bodyPr/>
          <a:lstStyle>
            <a:lvl1pPr>
              <a:defRPr/>
            </a:lvl1pPr>
          </a:lstStyle>
          <a:p>
            <a:pPr>
              <a:defRPr/>
            </a:pPr>
            <a:r>
              <a:rPr lang="en-US"/>
              <a:t>Dynavis mid-term review,</a:t>
            </a:r>
          </a:p>
          <a:p>
            <a:pPr>
              <a:defRPr/>
            </a:pPr>
            <a:r>
              <a:rPr lang="en-US"/>
              <a:t> Siegen, 17</a:t>
            </a:r>
            <a:r>
              <a:rPr lang="en-US" baseline="30000"/>
              <a:t>th</a:t>
            </a:r>
            <a:r>
              <a:rPr lang="en-US"/>
              <a:t> April 2007</a:t>
            </a:r>
          </a:p>
        </p:txBody>
      </p:sp>
      <p:sp>
        <p:nvSpPr>
          <p:cNvPr id="3" name="Rectangle 12"/>
          <p:cNvSpPr>
            <a:spLocks noGrp="1" noChangeArrowheads="1"/>
          </p:cNvSpPr>
          <p:nvPr>
            <p:ph type="ftr" sz="quarter" idx="11"/>
          </p:nvPr>
        </p:nvSpPr>
        <p:spPr>
          <a:ln/>
        </p:spPr>
        <p:txBody>
          <a:bodyPr/>
          <a:lstStyle>
            <a:lvl1pPr>
              <a:defRPr/>
            </a:lvl1pPr>
          </a:lstStyle>
          <a:p>
            <a:pPr>
              <a:defRPr/>
            </a:pPr>
            <a:r>
              <a:rPr lang="en-US"/>
              <a:t>Task 4.2: Predicting the Success of Learning UWE &amp;  KUL  </a:t>
            </a:r>
          </a:p>
        </p:txBody>
      </p:sp>
      <p:sp>
        <p:nvSpPr>
          <p:cNvPr id="4" name="Rectangle 13"/>
          <p:cNvSpPr>
            <a:spLocks noGrp="1" noChangeArrowheads="1"/>
          </p:cNvSpPr>
          <p:nvPr>
            <p:ph type="sldNum" sz="quarter" idx="12"/>
          </p:nvPr>
        </p:nvSpPr>
        <p:spPr>
          <a:ln/>
        </p:spPr>
        <p:txBody>
          <a:bodyPr/>
          <a:lstStyle>
            <a:lvl1pPr>
              <a:defRPr/>
            </a:lvl1pPr>
          </a:lstStyle>
          <a:p>
            <a:fld id="{FE73000F-7F17-4B88-98DC-73E00F1043EB}" type="slidenum">
              <a:rPr lang="en-US" altLang="en-US"/>
              <a:pPr/>
              <a:t>‹#›</a:t>
            </a:fld>
            <a:endParaRPr lang="en-US" altLang="en-US"/>
          </a:p>
        </p:txBody>
      </p:sp>
    </p:spTree>
    <p:extLst>
      <p:ext uri="{BB962C8B-B14F-4D97-AF65-F5344CB8AC3E}">
        <p14:creationId xmlns:p14="http://schemas.microsoft.com/office/powerpoint/2010/main" val="1057102761"/>
      </p:ext>
    </p:extLst>
  </p:cSld>
  <p:clrMapOvr>
    <a:masterClrMapping/>
  </p:clrMapOvr>
  <p:transition spd="med">
    <p:fade thruBlk="1"/>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1"/>
          <p:cNvSpPr>
            <a:spLocks noGrp="1" noChangeArrowheads="1"/>
          </p:cNvSpPr>
          <p:nvPr>
            <p:ph type="dt" sz="half" idx="10"/>
          </p:nvPr>
        </p:nvSpPr>
        <p:spPr>
          <a:ln/>
        </p:spPr>
        <p:txBody>
          <a:bodyPr/>
          <a:lstStyle>
            <a:lvl1pPr>
              <a:defRPr/>
            </a:lvl1pPr>
          </a:lstStyle>
          <a:p>
            <a:pPr>
              <a:defRPr/>
            </a:pPr>
            <a:r>
              <a:rPr lang="en-US"/>
              <a:t>Dynavis mid-term review,</a:t>
            </a:r>
          </a:p>
          <a:p>
            <a:pPr>
              <a:defRPr/>
            </a:pPr>
            <a:r>
              <a:rPr lang="en-US"/>
              <a:t> Siegen, 17</a:t>
            </a:r>
            <a:r>
              <a:rPr lang="en-US" baseline="30000"/>
              <a:t>th</a:t>
            </a:r>
            <a:r>
              <a:rPr lang="en-US"/>
              <a:t> April 2007</a:t>
            </a:r>
          </a:p>
        </p:txBody>
      </p:sp>
      <p:sp>
        <p:nvSpPr>
          <p:cNvPr id="6" name="Rectangle 12"/>
          <p:cNvSpPr>
            <a:spLocks noGrp="1" noChangeArrowheads="1"/>
          </p:cNvSpPr>
          <p:nvPr>
            <p:ph type="ftr" sz="quarter" idx="11"/>
          </p:nvPr>
        </p:nvSpPr>
        <p:spPr>
          <a:ln/>
        </p:spPr>
        <p:txBody>
          <a:bodyPr/>
          <a:lstStyle>
            <a:lvl1pPr>
              <a:defRPr/>
            </a:lvl1pPr>
          </a:lstStyle>
          <a:p>
            <a:pPr>
              <a:defRPr/>
            </a:pPr>
            <a:r>
              <a:rPr lang="en-US"/>
              <a:t>Task 4.2: Predicting the Success of Learning UWE &amp;  KUL  </a:t>
            </a:r>
          </a:p>
        </p:txBody>
      </p:sp>
      <p:sp>
        <p:nvSpPr>
          <p:cNvPr id="7" name="Rectangle 13"/>
          <p:cNvSpPr>
            <a:spLocks noGrp="1" noChangeArrowheads="1"/>
          </p:cNvSpPr>
          <p:nvPr>
            <p:ph type="sldNum" sz="quarter" idx="12"/>
          </p:nvPr>
        </p:nvSpPr>
        <p:spPr>
          <a:ln/>
        </p:spPr>
        <p:txBody>
          <a:bodyPr/>
          <a:lstStyle>
            <a:lvl1pPr>
              <a:defRPr/>
            </a:lvl1pPr>
          </a:lstStyle>
          <a:p>
            <a:fld id="{BE801D84-D5A7-4D6A-873C-F9086AB8DA65}" type="slidenum">
              <a:rPr lang="en-US" altLang="en-US"/>
              <a:pPr/>
              <a:t>‹#›</a:t>
            </a:fld>
            <a:endParaRPr lang="en-US" altLang="en-US"/>
          </a:p>
        </p:txBody>
      </p:sp>
    </p:spTree>
    <p:extLst>
      <p:ext uri="{BB962C8B-B14F-4D97-AF65-F5344CB8AC3E}">
        <p14:creationId xmlns:p14="http://schemas.microsoft.com/office/powerpoint/2010/main" val="3698086079"/>
      </p:ext>
    </p:extLst>
  </p:cSld>
  <p:clrMapOvr>
    <a:masterClrMapping/>
  </p:clrMapOvr>
  <p:transition spd="med">
    <p:fade thruBlk="1"/>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GB"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1"/>
          <p:cNvSpPr>
            <a:spLocks noGrp="1" noChangeArrowheads="1"/>
          </p:cNvSpPr>
          <p:nvPr>
            <p:ph type="dt" sz="half" idx="10"/>
          </p:nvPr>
        </p:nvSpPr>
        <p:spPr>
          <a:ln/>
        </p:spPr>
        <p:txBody>
          <a:bodyPr/>
          <a:lstStyle>
            <a:lvl1pPr>
              <a:defRPr/>
            </a:lvl1pPr>
          </a:lstStyle>
          <a:p>
            <a:pPr>
              <a:defRPr/>
            </a:pPr>
            <a:r>
              <a:rPr lang="en-US"/>
              <a:t>Dynavis mid-term review,</a:t>
            </a:r>
          </a:p>
          <a:p>
            <a:pPr>
              <a:defRPr/>
            </a:pPr>
            <a:r>
              <a:rPr lang="en-US"/>
              <a:t> Siegen, 17</a:t>
            </a:r>
            <a:r>
              <a:rPr lang="en-US" baseline="30000"/>
              <a:t>th</a:t>
            </a:r>
            <a:r>
              <a:rPr lang="en-US"/>
              <a:t> April 2007</a:t>
            </a:r>
          </a:p>
        </p:txBody>
      </p:sp>
      <p:sp>
        <p:nvSpPr>
          <p:cNvPr id="6" name="Rectangle 12"/>
          <p:cNvSpPr>
            <a:spLocks noGrp="1" noChangeArrowheads="1"/>
          </p:cNvSpPr>
          <p:nvPr>
            <p:ph type="ftr" sz="quarter" idx="11"/>
          </p:nvPr>
        </p:nvSpPr>
        <p:spPr>
          <a:ln/>
        </p:spPr>
        <p:txBody>
          <a:bodyPr/>
          <a:lstStyle>
            <a:lvl1pPr>
              <a:defRPr/>
            </a:lvl1pPr>
          </a:lstStyle>
          <a:p>
            <a:pPr>
              <a:defRPr/>
            </a:pPr>
            <a:r>
              <a:rPr lang="en-US"/>
              <a:t>Task 4.2: Predicting the Success of Learning UWE &amp;  KUL  </a:t>
            </a:r>
          </a:p>
        </p:txBody>
      </p:sp>
      <p:sp>
        <p:nvSpPr>
          <p:cNvPr id="7" name="Rectangle 13"/>
          <p:cNvSpPr>
            <a:spLocks noGrp="1" noChangeArrowheads="1"/>
          </p:cNvSpPr>
          <p:nvPr>
            <p:ph type="sldNum" sz="quarter" idx="12"/>
          </p:nvPr>
        </p:nvSpPr>
        <p:spPr>
          <a:ln/>
        </p:spPr>
        <p:txBody>
          <a:bodyPr/>
          <a:lstStyle>
            <a:lvl1pPr>
              <a:defRPr/>
            </a:lvl1pPr>
          </a:lstStyle>
          <a:p>
            <a:fld id="{FC66F84E-3881-4619-BCD3-298EF80FFDE8}" type="slidenum">
              <a:rPr lang="en-US" altLang="en-US"/>
              <a:pPr/>
              <a:t>‹#›</a:t>
            </a:fld>
            <a:endParaRPr lang="en-US" altLang="en-US"/>
          </a:p>
        </p:txBody>
      </p:sp>
    </p:spTree>
    <p:extLst>
      <p:ext uri="{BB962C8B-B14F-4D97-AF65-F5344CB8AC3E}">
        <p14:creationId xmlns:p14="http://schemas.microsoft.com/office/powerpoint/2010/main" val="3174287412"/>
      </p:ext>
    </p:extLst>
  </p:cSld>
  <p:clrMapOvr>
    <a:masterClrMapping/>
  </p:clrMapOvr>
  <p:transition spd="med">
    <p:fade thruBlk="1"/>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3"/>
          <p:cNvGrpSpPr>
            <a:grpSpLocks/>
          </p:cNvGrpSpPr>
          <p:nvPr/>
        </p:nvGrpSpPr>
        <p:grpSpPr bwMode="auto">
          <a:xfrm>
            <a:off x="0" y="0"/>
            <a:ext cx="3200400" cy="6858000"/>
            <a:chOff x="0" y="0"/>
            <a:chExt cx="2016" cy="4320"/>
          </a:xfrm>
        </p:grpSpPr>
        <p:sp>
          <p:nvSpPr>
            <p:cNvPr id="17412" name="Rectangle 4"/>
            <p:cNvSpPr>
              <a:spLocks noChangeArrowheads="1"/>
            </p:cNvSpPr>
            <p:nvPr userDrawn="1"/>
          </p:nvSpPr>
          <p:spPr bwMode="auto">
            <a:xfrm>
              <a:off x="0" y="0"/>
              <a:ext cx="480" cy="4320"/>
            </a:xfrm>
            <a:prstGeom prst="rect">
              <a:avLst/>
            </a:prstGeom>
            <a:solidFill>
              <a:schemeClr val="accent2"/>
            </a:solidFill>
            <a:ln w="9525">
              <a:noFill/>
              <a:miter lim="800000"/>
              <a:headEnd/>
              <a:tailEnd/>
            </a:ln>
            <a:effectLst/>
          </p:spPr>
          <p:txBody>
            <a:bodyPr wrap="none" anchor="ctr"/>
            <a:lstStyle/>
            <a:p>
              <a:pPr>
                <a:defRPr/>
              </a:pPr>
              <a:endParaRPr lang="en-GB">
                <a:latin typeface="Arial" charset="0"/>
                <a:cs typeface="Arial" charset="0"/>
              </a:endParaRPr>
            </a:p>
          </p:txBody>
        </p:sp>
        <p:sp>
          <p:nvSpPr>
            <p:cNvPr id="17413" name="Freeform 5"/>
            <p:cNvSpPr>
              <a:spLocks/>
            </p:cNvSpPr>
            <p:nvPr userDrawn="1"/>
          </p:nvSpPr>
          <p:spPr bwMode="auto">
            <a:xfrm>
              <a:off x="288" y="0"/>
              <a:ext cx="1728" cy="735"/>
            </a:xfrm>
            <a:custGeom>
              <a:avLst/>
              <a:gdLst/>
              <a:ahLst/>
              <a:cxnLst>
                <a:cxn ang="0">
                  <a:pos x="1728" y="0"/>
                </a:cxn>
                <a:cxn ang="0">
                  <a:pos x="1728" y="480"/>
                </a:cxn>
                <a:cxn ang="0">
                  <a:pos x="380" y="482"/>
                </a:cxn>
                <a:cxn ang="0">
                  <a:pos x="354" y="480"/>
                </a:cxn>
                <a:cxn ang="0">
                  <a:pos x="308" y="489"/>
                </a:cxn>
                <a:cxn ang="0">
                  <a:pos x="246" y="531"/>
                </a:cxn>
                <a:cxn ang="0">
                  <a:pos x="206" y="597"/>
                </a:cxn>
                <a:cxn ang="0">
                  <a:pos x="192" y="666"/>
                </a:cxn>
                <a:cxn ang="0">
                  <a:pos x="192" y="735"/>
                </a:cxn>
                <a:cxn ang="0">
                  <a:pos x="0" y="735"/>
                </a:cxn>
                <a:cxn ang="0">
                  <a:pos x="0" y="480"/>
                </a:cxn>
                <a:cxn ang="0">
                  <a:pos x="0" y="0"/>
                </a:cxn>
                <a:cxn ang="0">
                  <a:pos x="1728" y="0"/>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w="9525" cap="flat" cmpd="sng">
              <a:noFill/>
              <a:prstDash val="solid"/>
              <a:miter lim="800000"/>
              <a:headEnd type="none" w="med" len="med"/>
              <a:tailEnd type="none" w="med" len="med"/>
            </a:ln>
            <a:effectLst/>
          </p:spPr>
          <p:txBody>
            <a:bodyPr wrap="none"/>
            <a:lstStyle/>
            <a:p>
              <a:pPr>
                <a:defRPr/>
              </a:pPr>
              <a:endParaRPr lang="en-GB">
                <a:latin typeface="Arial" charset="0"/>
                <a:cs typeface="Arial" charset="0"/>
              </a:endParaRPr>
            </a:p>
          </p:txBody>
        </p:sp>
      </p:grpSp>
      <p:grpSp>
        <p:nvGrpSpPr>
          <p:cNvPr id="1027" name="Group 6"/>
          <p:cNvGrpSpPr>
            <a:grpSpLocks/>
          </p:cNvGrpSpPr>
          <p:nvPr/>
        </p:nvGrpSpPr>
        <p:grpSpPr bwMode="auto">
          <a:xfrm>
            <a:off x="228600" y="1524000"/>
            <a:ext cx="7391400" cy="319088"/>
            <a:chOff x="144" y="1248"/>
            <a:chExt cx="4656" cy="201"/>
          </a:xfrm>
        </p:grpSpPr>
        <p:sp>
          <p:nvSpPr>
            <p:cNvPr id="17415" name="AutoShape 7"/>
            <p:cNvSpPr>
              <a:spLocks noChangeArrowheads="1"/>
            </p:cNvSpPr>
            <p:nvPr/>
          </p:nvSpPr>
          <p:spPr bwMode="auto">
            <a:xfrm>
              <a:off x="384" y="1248"/>
              <a:ext cx="4416" cy="200"/>
            </a:xfrm>
            <a:prstGeom prst="roundRect">
              <a:avLst>
                <a:gd name="adj" fmla="val 0"/>
              </a:avLst>
            </a:prstGeom>
            <a:solidFill>
              <a:schemeClr val="hlink"/>
            </a:solidFill>
            <a:ln w="9525">
              <a:noFill/>
              <a:round/>
              <a:headEnd/>
              <a:tailEnd/>
            </a:ln>
            <a:effectLst/>
          </p:spPr>
          <p:txBody>
            <a:bodyPr wrap="none" anchor="ctr"/>
            <a:lstStyle/>
            <a:p>
              <a:pPr>
                <a:defRPr/>
              </a:pPr>
              <a:endParaRPr lang="en-GB">
                <a:latin typeface="Arial" charset="0"/>
                <a:cs typeface="Arial" charset="0"/>
              </a:endParaRPr>
            </a:p>
          </p:txBody>
        </p:sp>
        <p:sp>
          <p:nvSpPr>
            <p:cNvPr id="17416" name="AutoShape 8"/>
            <p:cNvSpPr>
              <a:spLocks noChangeArrowheads="1"/>
            </p:cNvSpPr>
            <p:nvPr/>
          </p:nvSpPr>
          <p:spPr bwMode="auto">
            <a:xfrm flipH="1">
              <a:off x="144" y="1248"/>
              <a:ext cx="248" cy="201"/>
            </a:xfrm>
            <a:prstGeom prst="flowChartDelay">
              <a:avLst/>
            </a:prstGeom>
            <a:solidFill>
              <a:schemeClr val="hlink"/>
            </a:solidFill>
            <a:ln w="9525">
              <a:noFill/>
              <a:miter lim="800000"/>
              <a:headEnd/>
              <a:tailEnd/>
            </a:ln>
            <a:effectLst/>
          </p:spPr>
          <p:txBody>
            <a:bodyPr wrap="none" anchor="ctr"/>
            <a:lstStyle/>
            <a:p>
              <a:pPr>
                <a:defRPr/>
              </a:pPr>
              <a:endParaRPr lang="en-GB">
                <a:latin typeface="Arial" charset="0"/>
                <a:cs typeface="Arial" charset="0"/>
              </a:endParaRPr>
            </a:p>
          </p:txBody>
        </p:sp>
      </p:grpSp>
      <p:sp>
        <p:nvSpPr>
          <p:cNvPr id="1028" name="AutoShape 9"/>
          <p:cNvSpPr>
            <a:spLocks noGrp="1" noChangeArrowheads="1"/>
          </p:cNvSpPr>
          <p:nvPr>
            <p:ph type="title"/>
          </p:nvPr>
        </p:nvSpPr>
        <p:spPr bwMode="auto">
          <a:xfrm>
            <a:off x="762000" y="762000"/>
            <a:ext cx="7924800" cy="609600"/>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b" anchorCtr="0" compatLnSpc="1">
            <a:prstTxWarp prst="textNoShape">
              <a:avLst/>
            </a:prstTxWarp>
          </a:bodyPr>
          <a:lstStyle/>
          <a:p>
            <a:pPr lvl="0"/>
            <a:r>
              <a:rPr lang="en-US" altLang="en-US"/>
              <a:t>Click to edit Master title style</a:t>
            </a:r>
          </a:p>
        </p:txBody>
      </p:sp>
      <p:sp>
        <p:nvSpPr>
          <p:cNvPr id="1029" name="Rectangle 10"/>
          <p:cNvSpPr>
            <a:spLocks noGrp="1" noChangeArrowheads="1"/>
          </p:cNvSpPr>
          <p:nvPr>
            <p:ph type="body" idx="1"/>
          </p:nvPr>
        </p:nvSpPr>
        <p:spPr bwMode="auto">
          <a:xfrm>
            <a:off x="838200" y="2057400"/>
            <a:ext cx="7693025" cy="4029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7419" name="Rectangle 11"/>
          <p:cNvSpPr>
            <a:spLocks noGrp="1" noChangeArrowheads="1"/>
          </p:cNvSpPr>
          <p:nvPr>
            <p:ph type="dt" sz="half" idx="2"/>
          </p:nvPr>
        </p:nvSpPr>
        <p:spPr bwMode="auto">
          <a:xfrm>
            <a:off x="838200" y="6248400"/>
            <a:ext cx="3730625" cy="474663"/>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400">
                <a:latin typeface="Arial" charset="0"/>
                <a:cs typeface="Arial" charset="0"/>
              </a:defRPr>
            </a:lvl1pPr>
          </a:lstStyle>
          <a:p>
            <a:pPr>
              <a:defRPr/>
            </a:pPr>
            <a:r>
              <a:rPr lang="en-US"/>
              <a:t>Dynavis mid-term review,</a:t>
            </a:r>
          </a:p>
          <a:p>
            <a:pPr>
              <a:defRPr/>
            </a:pPr>
            <a:r>
              <a:rPr lang="en-US"/>
              <a:t> Siegen, 17</a:t>
            </a:r>
            <a:r>
              <a:rPr lang="en-US" baseline="30000"/>
              <a:t>th</a:t>
            </a:r>
            <a:r>
              <a:rPr lang="en-US"/>
              <a:t> April 2007</a:t>
            </a:r>
          </a:p>
        </p:txBody>
      </p:sp>
      <p:sp>
        <p:nvSpPr>
          <p:cNvPr id="17420" name="Rectangle 12"/>
          <p:cNvSpPr>
            <a:spLocks noGrp="1" noChangeArrowheads="1"/>
          </p:cNvSpPr>
          <p:nvPr>
            <p:ph type="ftr" sz="quarter" idx="3"/>
          </p:nvPr>
        </p:nvSpPr>
        <p:spPr bwMode="auto">
          <a:xfrm>
            <a:off x="4800600" y="6248400"/>
            <a:ext cx="3735388" cy="474663"/>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400">
                <a:latin typeface="Arial" charset="0"/>
                <a:cs typeface="Arial" charset="0"/>
              </a:defRPr>
            </a:lvl1pPr>
          </a:lstStyle>
          <a:p>
            <a:pPr>
              <a:defRPr/>
            </a:pPr>
            <a:r>
              <a:rPr lang="en-US"/>
              <a:t>Task 4.2: Predicting the Success of Learning UWE &amp;  KUL  </a:t>
            </a:r>
          </a:p>
        </p:txBody>
      </p:sp>
      <p:sp>
        <p:nvSpPr>
          <p:cNvPr id="17421" name="Rectangle 13"/>
          <p:cNvSpPr>
            <a:spLocks noGrp="1" noChangeArrowheads="1"/>
          </p:cNvSpPr>
          <p:nvPr>
            <p:ph type="sldNum" sz="quarter" idx="4"/>
          </p:nvPr>
        </p:nvSpPr>
        <p:spPr bwMode="auto">
          <a:xfrm>
            <a:off x="84138" y="6242050"/>
            <a:ext cx="587375" cy="488950"/>
          </a:xfrm>
          <a:prstGeom prst="rect">
            <a:avLst/>
          </a:prstGeom>
          <a:noFill/>
          <a:ln w="9525">
            <a:noFill/>
            <a:miter lim="800000"/>
            <a:headEnd/>
            <a:tailEnd/>
          </a:ln>
          <a:effectLst/>
        </p:spPr>
        <p:txBody>
          <a:bodyPr vert="horz" wrap="square" lIns="91440" tIns="45720" rIns="91440" bIns="45720" numCol="1" anchor="b" anchorCtr="1" compatLnSpc="1">
            <a:prstTxWarp prst="textNoShape">
              <a:avLst/>
            </a:prstTxWarp>
          </a:bodyPr>
          <a:lstStyle>
            <a:lvl1pPr>
              <a:defRPr sz="2600" b="1">
                <a:solidFill>
                  <a:schemeClr val="bg1"/>
                </a:solidFill>
              </a:defRPr>
            </a:lvl1pPr>
          </a:lstStyle>
          <a:p>
            <a:fld id="{6948154F-6CD3-43DE-AA77-97F2001B1A41}"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786" r:id="rId1"/>
    <p:sldLayoutId id="2147483787" r:id="rId2"/>
    <p:sldLayoutId id="2147483777" r:id="rId3"/>
    <p:sldLayoutId id="2147483778" r:id="rId4"/>
    <p:sldLayoutId id="2147483779" r:id="rId5"/>
    <p:sldLayoutId id="2147483780" r:id="rId6"/>
    <p:sldLayoutId id="2147483781" r:id="rId7"/>
    <p:sldLayoutId id="2147483782" r:id="rId8"/>
    <p:sldLayoutId id="2147483783" r:id="rId9"/>
    <p:sldLayoutId id="2147483784" r:id="rId10"/>
    <p:sldLayoutId id="2147483785" r:id="rId11"/>
  </p:sldLayoutIdLst>
  <p:transition spd="med">
    <p:fade thruBlk="1"/>
  </p:transition>
  <p:hf sldNum="0" hdr="0"/>
  <p:txStyles>
    <p:titleStyle>
      <a:lvl1pPr algn="l" rtl="0" eaLnBrk="0" fontAlgn="base" hangingPunct="0">
        <a:lnSpc>
          <a:spcPct val="90000"/>
        </a:lnSpc>
        <a:spcBef>
          <a:spcPct val="0"/>
        </a:spcBef>
        <a:spcAft>
          <a:spcPct val="0"/>
        </a:spcAft>
        <a:defRPr sz="3600" b="1">
          <a:solidFill>
            <a:schemeClr val="tx2"/>
          </a:solidFill>
          <a:latin typeface="+mj-lt"/>
          <a:ea typeface="+mj-ea"/>
          <a:cs typeface="+mj-cs"/>
        </a:defRPr>
      </a:lvl1pPr>
      <a:lvl2pPr algn="l" rtl="0" eaLnBrk="0" fontAlgn="base" hangingPunct="0">
        <a:lnSpc>
          <a:spcPct val="90000"/>
        </a:lnSpc>
        <a:spcBef>
          <a:spcPct val="0"/>
        </a:spcBef>
        <a:spcAft>
          <a:spcPct val="0"/>
        </a:spcAft>
        <a:defRPr sz="3600" b="1">
          <a:solidFill>
            <a:schemeClr val="tx2"/>
          </a:solidFill>
          <a:latin typeface="Calibri" pitchFamily="34" charset="0"/>
          <a:cs typeface="Arial" charset="0"/>
        </a:defRPr>
      </a:lvl2pPr>
      <a:lvl3pPr algn="l" rtl="0" eaLnBrk="0" fontAlgn="base" hangingPunct="0">
        <a:lnSpc>
          <a:spcPct val="90000"/>
        </a:lnSpc>
        <a:spcBef>
          <a:spcPct val="0"/>
        </a:spcBef>
        <a:spcAft>
          <a:spcPct val="0"/>
        </a:spcAft>
        <a:defRPr sz="3600" b="1">
          <a:solidFill>
            <a:schemeClr val="tx2"/>
          </a:solidFill>
          <a:latin typeface="Calibri" pitchFamily="34" charset="0"/>
          <a:cs typeface="Arial" charset="0"/>
        </a:defRPr>
      </a:lvl3pPr>
      <a:lvl4pPr algn="l" rtl="0" eaLnBrk="0" fontAlgn="base" hangingPunct="0">
        <a:lnSpc>
          <a:spcPct val="90000"/>
        </a:lnSpc>
        <a:spcBef>
          <a:spcPct val="0"/>
        </a:spcBef>
        <a:spcAft>
          <a:spcPct val="0"/>
        </a:spcAft>
        <a:defRPr sz="3600" b="1">
          <a:solidFill>
            <a:schemeClr val="tx2"/>
          </a:solidFill>
          <a:latin typeface="Calibri" pitchFamily="34" charset="0"/>
          <a:cs typeface="Arial" charset="0"/>
        </a:defRPr>
      </a:lvl4pPr>
      <a:lvl5pPr algn="l" rtl="0" eaLnBrk="0" fontAlgn="base" hangingPunct="0">
        <a:lnSpc>
          <a:spcPct val="90000"/>
        </a:lnSpc>
        <a:spcBef>
          <a:spcPct val="0"/>
        </a:spcBef>
        <a:spcAft>
          <a:spcPct val="0"/>
        </a:spcAft>
        <a:defRPr sz="3600" b="1">
          <a:solidFill>
            <a:schemeClr val="tx2"/>
          </a:solidFill>
          <a:latin typeface="Calibri" pitchFamily="34" charset="0"/>
          <a:cs typeface="Arial" charset="0"/>
        </a:defRPr>
      </a:lvl5pPr>
      <a:lvl6pPr marL="457200" algn="l" rtl="0" fontAlgn="base">
        <a:lnSpc>
          <a:spcPct val="90000"/>
        </a:lnSpc>
        <a:spcBef>
          <a:spcPct val="0"/>
        </a:spcBef>
        <a:spcAft>
          <a:spcPct val="0"/>
        </a:spcAft>
        <a:defRPr sz="3600" b="1">
          <a:solidFill>
            <a:schemeClr val="tx2"/>
          </a:solidFill>
          <a:latin typeface="Arial" charset="0"/>
          <a:cs typeface="Arial" charset="0"/>
        </a:defRPr>
      </a:lvl6pPr>
      <a:lvl7pPr marL="914400" algn="l" rtl="0" fontAlgn="base">
        <a:lnSpc>
          <a:spcPct val="90000"/>
        </a:lnSpc>
        <a:spcBef>
          <a:spcPct val="0"/>
        </a:spcBef>
        <a:spcAft>
          <a:spcPct val="0"/>
        </a:spcAft>
        <a:defRPr sz="3600" b="1">
          <a:solidFill>
            <a:schemeClr val="tx2"/>
          </a:solidFill>
          <a:latin typeface="Arial" charset="0"/>
          <a:cs typeface="Arial" charset="0"/>
        </a:defRPr>
      </a:lvl7pPr>
      <a:lvl8pPr marL="1371600" algn="l" rtl="0" fontAlgn="base">
        <a:lnSpc>
          <a:spcPct val="90000"/>
        </a:lnSpc>
        <a:spcBef>
          <a:spcPct val="0"/>
        </a:spcBef>
        <a:spcAft>
          <a:spcPct val="0"/>
        </a:spcAft>
        <a:defRPr sz="3600" b="1">
          <a:solidFill>
            <a:schemeClr val="tx2"/>
          </a:solidFill>
          <a:latin typeface="Arial" charset="0"/>
          <a:cs typeface="Arial" charset="0"/>
        </a:defRPr>
      </a:lvl8pPr>
      <a:lvl9pPr marL="1828800" algn="l" rtl="0" fontAlgn="base">
        <a:lnSpc>
          <a:spcPct val="90000"/>
        </a:lnSpc>
        <a:spcBef>
          <a:spcPct val="0"/>
        </a:spcBef>
        <a:spcAft>
          <a:spcPct val="0"/>
        </a:spcAft>
        <a:defRPr sz="3600" b="1">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lr>
          <a:schemeClr val="tx1"/>
        </a:buClr>
        <a:buSzPct val="75000"/>
        <a:buFont typeface="Wingdings" panose="05000000000000000000" pitchFamily="2" charset="2"/>
        <a:buChar char="l"/>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75000"/>
        <a:buChar char="–"/>
        <a:defRPr sz="2400">
          <a:solidFill>
            <a:schemeClr val="tx1"/>
          </a:solidFill>
          <a:latin typeface="+mn-lt"/>
          <a:cs typeface="+mn-cs"/>
        </a:defRPr>
      </a:lvl2pPr>
      <a:lvl3pPr marL="1143000" indent="-228600" algn="l" rtl="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mn-lt"/>
          <a:cs typeface="+mn-cs"/>
        </a:defRPr>
      </a:lvl3pPr>
      <a:lvl4pPr marL="1600200" indent="-228600" algn="l" rtl="0" eaLnBrk="0" fontAlgn="base" hangingPunct="0">
        <a:spcBef>
          <a:spcPct val="20000"/>
        </a:spcBef>
        <a:spcAft>
          <a:spcPct val="0"/>
        </a:spcAft>
        <a:buClr>
          <a:schemeClr val="tx1"/>
        </a:buClr>
        <a:buSzPct val="80000"/>
        <a:buChar char="–"/>
        <a:defRPr>
          <a:solidFill>
            <a:schemeClr val="tx1"/>
          </a:solidFill>
          <a:latin typeface="+mn-lt"/>
          <a:cs typeface="+mn-cs"/>
        </a:defRPr>
      </a:lvl4pPr>
      <a:lvl5pPr marL="2057400" indent="-228600" algn="l" rtl="0" eaLnBrk="0" fontAlgn="base" hangingPunct="0">
        <a:spcBef>
          <a:spcPct val="20000"/>
        </a:spcBef>
        <a:spcAft>
          <a:spcPct val="0"/>
        </a:spcAft>
        <a:buClr>
          <a:schemeClr val="tx1"/>
        </a:buClr>
        <a:buSzPct val="65000"/>
        <a:buFont typeface="Wingdings" panose="05000000000000000000" pitchFamily="2" charset="2"/>
        <a:buChar char="l"/>
        <a:defRPr>
          <a:solidFill>
            <a:schemeClr val="tx1"/>
          </a:solidFill>
          <a:latin typeface="+mn-lt"/>
          <a:cs typeface="+mn-cs"/>
        </a:defRPr>
      </a:lvl5pPr>
      <a:lvl6pPr marL="2514600" indent="-228600" algn="l" rtl="0" fontAlgn="base">
        <a:spcBef>
          <a:spcPct val="20000"/>
        </a:spcBef>
        <a:spcAft>
          <a:spcPct val="0"/>
        </a:spcAft>
        <a:buClr>
          <a:schemeClr val="tx1"/>
        </a:buClr>
        <a:buSzPct val="65000"/>
        <a:buFont typeface="Wingdings" pitchFamily="2" charset="2"/>
        <a:buChar char="l"/>
        <a:defRPr>
          <a:solidFill>
            <a:schemeClr val="tx1"/>
          </a:solidFill>
          <a:latin typeface="+mn-lt"/>
          <a:cs typeface="+mn-cs"/>
        </a:defRPr>
      </a:lvl6pPr>
      <a:lvl7pPr marL="2971800" indent="-228600" algn="l" rtl="0" fontAlgn="base">
        <a:spcBef>
          <a:spcPct val="20000"/>
        </a:spcBef>
        <a:spcAft>
          <a:spcPct val="0"/>
        </a:spcAft>
        <a:buClr>
          <a:schemeClr val="tx1"/>
        </a:buClr>
        <a:buSzPct val="65000"/>
        <a:buFont typeface="Wingdings" pitchFamily="2" charset="2"/>
        <a:buChar char="l"/>
        <a:defRPr>
          <a:solidFill>
            <a:schemeClr val="tx1"/>
          </a:solidFill>
          <a:latin typeface="+mn-lt"/>
          <a:cs typeface="+mn-cs"/>
        </a:defRPr>
      </a:lvl7pPr>
      <a:lvl8pPr marL="3429000" indent="-228600" algn="l" rtl="0" fontAlgn="base">
        <a:spcBef>
          <a:spcPct val="20000"/>
        </a:spcBef>
        <a:spcAft>
          <a:spcPct val="0"/>
        </a:spcAft>
        <a:buClr>
          <a:schemeClr val="tx1"/>
        </a:buClr>
        <a:buSzPct val="65000"/>
        <a:buFont typeface="Wingdings" pitchFamily="2" charset="2"/>
        <a:buChar char="l"/>
        <a:defRPr>
          <a:solidFill>
            <a:schemeClr val="tx1"/>
          </a:solidFill>
          <a:latin typeface="+mn-lt"/>
          <a:cs typeface="+mn-cs"/>
        </a:defRPr>
      </a:lvl8pPr>
      <a:lvl9pPr marL="3886200" indent="-228600" algn="l" rtl="0" fontAlgn="base">
        <a:spcBef>
          <a:spcPct val="20000"/>
        </a:spcBef>
        <a:spcAft>
          <a:spcPct val="0"/>
        </a:spcAft>
        <a:buClr>
          <a:schemeClr val="tx1"/>
        </a:buClr>
        <a:buSzPct val="65000"/>
        <a:buFont typeface="Wingdings" pitchFamily="2" charset="2"/>
        <a:buChar char="l"/>
        <a:defRPr>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22.jpeg"/><Relationship Id="rId3" Type="http://schemas.openxmlformats.org/officeDocument/2006/relationships/image" Target="../media/image17.jpeg"/><Relationship Id="rId7" Type="http://schemas.openxmlformats.org/officeDocument/2006/relationships/image" Target="../media/image21.jpe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0.jpeg"/><Relationship Id="rId11" Type="http://schemas.openxmlformats.org/officeDocument/2006/relationships/image" Target="../media/image25.jpeg"/><Relationship Id="rId5" Type="http://schemas.openxmlformats.org/officeDocument/2006/relationships/image" Target="../media/image19.jpeg"/><Relationship Id="rId10" Type="http://schemas.openxmlformats.org/officeDocument/2006/relationships/image" Target="../media/image24.jpeg"/><Relationship Id="rId4" Type="http://schemas.openxmlformats.org/officeDocument/2006/relationships/image" Target="../media/image18.jpeg"/><Relationship Id="rId9" Type="http://schemas.openxmlformats.org/officeDocument/2006/relationships/image" Target="../media/image23.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30.jpeg"/><Relationship Id="rId3" Type="http://schemas.openxmlformats.org/officeDocument/2006/relationships/image" Target="../media/image17.jpeg"/><Relationship Id="rId7" Type="http://schemas.openxmlformats.org/officeDocument/2006/relationships/image" Target="../media/image22.jpe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1.jpeg"/><Relationship Id="rId5" Type="http://schemas.openxmlformats.org/officeDocument/2006/relationships/image" Target="../media/image29.jpeg"/><Relationship Id="rId10" Type="http://schemas.openxmlformats.org/officeDocument/2006/relationships/image" Target="../media/image25.jpeg"/><Relationship Id="rId4" Type="http://schemas.openxmlformats.org/officeDocument/2006/relationships/image" Target="../media/image28.jpeg"/><Relationship Id="rId9" Type="http://schemas.openxmlformats.org/officeDocument/2006/relationships/image" Target="../media/image31.jpe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oleObject" Target="../embeddings/oleObject3.bin"/><Relationship Id="rId3" Type="http://schemas.openxmlformats.org/officeDocument/2006/relationships/oleObject" Target="../embeddings/oleObject1.bin"/><Relationship Id="rId7" Type="http://schemas.openxmlformats.org/officeDocument/2006/relationships/image" Target="../media/image10.wmf"/><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oleObject" Target="../embeddings/oleObject2.bin"/><Relationship Id="rId5" Type="http://schemas.openxmlformats.org/officeDocument/2006/relationships/image" Target="../media/image9.jpeg"/><Relationship Id="rId4" Type="http://schemas.openxmlformats.org/officeDocument/2006/relationships/image" Target="../media/image8.wmf"/><Relationship Id="rId9" Type="http://schemas.openxmlformats.org/officeDocument/2006/relationships/image" Target="../media/image11.w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AutoShape 2"/>
          <p:cNvSpPr>
            <a:spLocks noGrp="1" noChangeArrowheads="1"/>
          </p:cNvSpPr>
          <p:nvPr>
            <p:ph type="ctrTitle"/>
          </p:nvPr>
        </p:nvSpPr>
        <p:spPr/>
        <p:txBody>
          <a:bodyPr/>
          <a:lstStyle/>
          <a:p>
            <a:pPr eaLnBrk="1" hangingPunct="1"/>
            <a:r>
              <a:rPr lang="en-GB" altLang="en-US" sz="3200" dirty="0"/>
              <a:t>Machine Learning</a:t>
            </a:r>
            <a:br>
              <a:rPr lang="en-GB" altLang="en-US" sz="3200" dirty="0"/>
            </a:br>
            <a:r>
              <a:rPr lang="en-GB" altLang="en-US" sz="3200" dirty="0"/>
              <a:t>(Introduction)</a:t>
            </a:r>
            <a:endParaRPr lang="en-US" altLang="en-US" sz="3200" dirty="0"/>
          </a:p>
        </p:txBody>
      </p:sp>
      <p:sp>
        <p:nvSpPr>
          <p:cNvPr id="4099" name="Rectangle 3"/>
          <p:cNvSpPr>
            <a:spLocks noGrp="1" noChangeArrowheads="1"/>
          </p:cNvSpPr>
          <p:nvPr>
            <p:ph type="subTitle" idx="1"/>
          </p:nvPr>
        </p:nvSpPr>
        <p:spPr>
          <a:xfrm>
            <a:off x="228600" y="4267200"/>
            <a:ext cx="7010400" cy="2406650"/>
          </a:xfrm>
        </p:spPr>
        <p:txBody>
          <a:bodyPr/>
          <a:lstStyle/>
          <a:p>
            <a:pPr eaLnBrk="1" hangingPunct="1"/>
            <a:endParaRPr lang="en-GB" altLang="en-US" sz="2400" dirty="0">
              <a:solidFill>
                <a:schemeClr val="tx1"/>
              </a:solidFill>
            </a:endParaRPr>
          </a:p>
          <a:p>
            <a:pPr eaLnBrk="1" hangingPunct="1"/>
            <a:endParaRPr lang="en-GB" altLang="en-US" sz="2400" dirty="0">
              <a:solidFill>
                <a:schemeClr val="tx1"/>
              </a:solidFill>
            </a:endParaRPr>
          </a:p>
          <a:p>
            <a:pPr eaLnBrk="1" hangingPunct="1"/>
            <a:endParaRPr lang="en-GB" altLang="en-US" sz="2400" dirty="0">
              <a:solidFill>
                <a:schemeClr val="tx1"/>
              </a:solidFill>
            </a:endParaRPr>
          </a:p>
        </p:txBody>
      </p:sp>
    </p:spTree>
  </p:cSld>
  <p:clrMapOvr>
    <a:masterClrMapping/>
  </p:clrMapOvr>
  <p:transition spd="med">
    <p:fade thruBlk="1"/>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AutoShape 2"/>
          <p:cNvSpPr>
            <a:spLocks noGrp="1" noChangeArrowheads="1"/>
          </p:cNvSpPr>
          <p:nvPr>
            <p:ph type="title"/>
          </p:nvPr>
        </p:nvSpPr>
        <p:spPr/>
        <p:txBody>
          <a:bodyPr/>
          <a:lstStyle/>
          <a:p>
            <a:pPr eaLnBrk="1" hangingPunct="1"/>
            <a:r>
              <a:rPr lang="en-US" sz="3200"/>
              <a:t>Data Everywhere</a:t>
            </a:r>
          </a:p>
        </p:txBody>
      </p:sp>
      <p:sp>
        <p:nvSpPr>
          <p:cNvPr id="11267" name="Rectangle 3"/>
          <p:cNvSpPr>
            <a:spLocks noGrp="1" noChangeArrowheads="1"/>
          </p:cNvSpPr>
          <p:nvPr>
            <p:ph type="body" idx="1"/>
          </p:nvPr>
        </p:nvSpPr>
        <p:spPr>
          <a:xfrm>
            <a:off x="838200" y="1981200"/>
            <a:ext cx="8077200" cy="4191000"/>
          </a:xfrm>
        </p:spPr>
        <p:txBody>
          <a:bodyPr/>
          <a:lstStyle/>
          <a:p>
            <a:pPr marL="800100" lvl="1" eaLnBrk="1" hangingPunct="1">
              <a:lnSpc>
                <a:spcPct val="80000"/>
              </a:lnSpc>
              <a:buFontTx/>
              <a:buNone/>
            </a:pPr>
            <a:endParaRPr lang="en-US"/>
          </a:p>
        </p:txBody>
      </p:sp>
      <p:pic>
        <p:nvPicPr>
          <p:cNvPr id="11268" name="Picture 2" descr="http://www.softwareindustryinsights.com/wp-content/uploads/2010/08/data-overload-nyt.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1828800"/>
            <a:ext cx="8001000" cy="405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95949716"/>
      </p:ext>
    </p:extLst>
  </p:cSld>
  <p:clrMapOvr>
    <a:masterClrMapping/>
  </p:clrMapOvr>
  <p:transition spd="med">
    <p:fade thruBlk="1"/>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p:txBody>
          <a:bodyPr/>
          <a:lstStyle/>
          <a:p>
            <a:endParaRPr lang="en-GB"/>
          </a:p>
        </p:txBody>
      </p:sp>
      <p:sp>
        <p:nvSpPr>
          <p:cNvPr id="12291" name="Content Placeholder 2"/>
          <p:cNvSpPr>
            <a:spLocks noGrp="1"/>
          </p:cNvSpPr>
          <p:nvPr>
            <p:ph idx="1"/>
          </p:nvPr>
        </p:nvSpPr>
        <p:spPr/>
        <p:txBody>
          <a:bodyPr/>
          <a:lstStyle/>
          <a:p>
            <a:endParaRPr lang="en-GB"/>
          </a:p>
        </p:txBody>
      </p:sp>
      <p:pic>
        <p:nvPicPr>
          <p:cNvPr id="12292" name="Picture 2" descr="http://thumbnails.visually.netdna-cdn.com/big-data_50291c3b16257.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57200"/>
            <a:ext cx="915035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83571571"/>
      </p:ext>
    </p:extLst>
  </p:cSld>
  <p:clrMapOvr>
    <a:masterClrMapping/>
  </p:clrMapOvr>
  <p:transition spd="med">
    <p:fade thruBlk="1"/>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1026"/>
          <p:cNvSpPr>
            <a:spLocks noGrp="1" noChangeArrowheads="1"/>
          </p:cNvSpPr>
          <p:nvPr>
            <p:ph type="title"/>
          </p:nvPr>
        </p:nvSpPr>
        <p:spPr/>
        <p:txBody>
          <a:bodyPr>
            <a:normAutofit fontScale="90000"/>
          </a:bodyPr>
          <a:lstStyle/>
          <a:p>
            <a:pPr>
              <a:defRPr/>
            </a:pPr>
            <a:r>
              <a:rPr lang="en-US" dirty="0"/>
              <a:t>OK , there is too much Data, then WHAT?</a:t>
            </a:r>
          </a:p>
        </p:txBody>
      </p:sp>
      <p:sp>
        <p:nvSpPr>
          <p:cNvPr id="13315" name="Rectangle 1027"/>
          <p:cNvSpPr>
            <a:spLocks noGrp="1" noChangeArrowheads="1"/>
          </p:cNvSpPr>
          <p:nvPr>
            <p:ph type="body" idx="1"/>
          </p:nvPr>
        </p:nvSpPr>
        <p:spPr>
          <a:xfrm>
            <a:off x="633413" y="1873250"/>
            <a:ext cx="8153400" cy="4724400"/>
          </a:xfrm>
        </p:spPr>
        <p:txBody>
          <a:bodyPr/>
          <a:lstStyle/>
          <a:p>
            <a:r>
              <a:rPr lang="en-US" sz="3200"/>
              <a:t>Can we use this data to find things that are not apparent but can be very useful to us?</a:t>
            </a:r>
          </a:p>
          <a:p>
            <a:endParaRPr lang="en-US"/>
          </a:p>
        </p:txBody>
      </p:sp>
      <p:sp>
        <p:nvSpPr>
          <p:cNvPr id="13316" name="AutoShape 2" descr="data:image/jpeg;base64,/9j/4AAQSkZJRgABAQAAAQABAAD/2wCEAAkGBhASEBUUEhQWFBQVFBUUFBQXFRQUFhUUFRcWFRQUFBUXHCceFxkjGRUUHy8gIycpLCwsFR49NTAqNSYrLCkBCQoKDAwMDwwMDSkYFBgpKSkpKSkpKSkpKSkpKSkpKSkpKSkpKSkpKSkpKSkpKSkpKSkpKSkpKSkpKSkpKSkpKf/AABEIAOEA4QMBIgACEQEDEQH/xAAcAAABBAMBAAAAAAAAAAAAAAAAAwQFBwECBgj/xABNEAABAwICBAUPCgQFBAMAAAABAAIDBBESIQUGMVEHEyJBgQgUJTIzNWFxcoKRsbKzwRYjQlJTc3SSodEVF2LwhKLCw9IkNEPxY4OT/8QAFQEBAQAAAAAAAAAAAAAAAAAAAAH/xAAUEQEAAAAAAAAAAAAAAAAAAAAA/9oADAMBAAIRAxEAPwC3sKMKUwowoE8KMKUwowoE8KMKUwowoE8K4PWvhTjpZXwxRGSRhwuLjhYHeC13O/RWBhXnrhAjtpKq+9J9IBQGluGLSrZAWSRtBvyBEwt/zXd+qzTcPWkm9vHTv8x7T/lf8FxGnBmzxH4KMQXBTdULJ/5KNh8LJnN/RzD61K03VBUZ7pTTs8l0b/WWqi7FalB6MpeG/RD9r5Y/KhcfYLlLU3Cfod+ysjHlh8fttC8uByA5B65pdZqGTudVTv8AFNGT6MV1IxuDu1IPiN/UvGxK3iqXNN2Oc072kt9SD2QWowryVS65aQj7SrqG+ATSW9F7KXp+FnTDNlY93ltjk9ppKD07hWuFeeKbh20s3tnQSeVCB7BapWl6oarHdKaB3kulZ6y5BeOBYwKpKbqiYv8AyUbh4WTNd+jmBSlNw/6Md28VQzzI3j9H3/RBY+BYwLjqfho0K7bO5nlwy+trSFK0/CPoh/a1sHnOMftgIJzAjAs0VZFMwPhkZKwkgPY5r2kjaMTSQl8CBvgWcCXwIwIEMCE4wIQK4UYUphRhQJ4UYUphRhQJ4UYUphRhQJ4V584RR2TqfvB7LV6Hwrz3wjd86n7wew1BwOnhmzxH4JlRRgvAPh9Sf6fGbPEfgmVB246fUgfmgb4Ufw0b/wBE5C3agZfwi/OP1SbtDHcP0UuwrN0EIdEO3FJu0S7cfQuhD1tiQcu7R7kmaRy6sOWr2NPMPQg5M0zlgxO3LqXUzPqhJmiZu9aDlyw7liy6U6PZ4fSm0uj23QQSypZ+jPCo2piwuLd2SD0hwEd52/fzetqsLCq+4Be87fv5v9KsXCgTwowpTCjCgTwoSmFCBSyLLayLINbIstrIsg1siy2siyDWy89cI47J1P3g9hi9D2XnjhIHZOp+8HsNQcFp7azp+CY0Pbjp9RT7T30PO+CY0Hbjp9RQTDQlALLUOsum1e1VFVSTPBtM2UNhB2SHi3PdF4CQAQd+XOiueaUpZdRo/VqKQ0Awn/qIpXS2cWWDJHgSXII7UWtbm8IUNWNglkbHSwyBxeWtDpRIXgmzLNwAtJ27TtREcXLF1MaT0RDThzHzF1Q0DExjA6Njri8bpS4HEBe9mkA5X2rei0DG6m4+Sfim8ZxQvE9932LssJzGEXvzHK3OQhLrBKlKLQUszncVYxsxXld83GAOdznZNvduRz5QSMWh5XzcVGBK82txbg9uYB7YZC1877EDHGtg5STdV6k8bZgvFHxzxjZcR58oWOew5DNR0FHI88hjnXNhha52Z2AWG1Am4pGTatpAb5pIlRQ5Q2lO7P8AH8ApdxURpTuz/H8Aqj0XwBd5x+Im/wBCsiyrjqfx2H/xEvqYrJsg1siy2siyDWyFtZCo3QhCgEIQgEIQgF544R++lT5bfYYvQ6888I/fSp8tvsMQcBrAc2ed8ExoO3HT6inusX0PO+CY6PPzg6fUgmAuk/jIj0fTshktK2pfO8WOJrm4REb7LZX6Fza3YEVZuitYIH6QY4PjiaKAtju9oayeVwlcwvPOHOI6PGoV+kuIqoKiesFVNE9mNjGlzQzMPDZjZrnDPYOfauPCyiOgrdVah8pdTg1MUjzgmjBcMze0lu5uF8w61l08uipBo6lijpoqgnrkyPcSGROa/CXiQPaBz5k/RVeNcQMic9u3PxpQVUmDBjdgvfBidhuOfDe10E7T1sbYX0NVcNEnGMmhLZQyS1sw02ljOWw3HqWpXMpmzUc7yxk4jkjqo2ntS27MbDZxjc02Ldoz2qA0fpaencXQSOjcRhJabXFwbHpA9C3p9NTNmM2LHIb3dIGy4rixxCQEHJB02q2jnU76vEWvjdo+Z7XxnEyVpIbiZe17HECDYixTg6w1TdCNlE8nG9dcXixXIaGGzc+awGxcy7WWoc6Rzn3MkLoDsaBG6xsxrbBoBF7Deb3uU0/jMvWxpsjEZBLa2YeBh5J5gRtCDo9WwypY2aodiNC+SaS/bSQnFM0E/SPXAcP/ALVxNZUuke57u2e5zzbZdxLjbpKk6fTBZSywBo+edGXvub4Y7kMtuLiD0JjWOhMUOAESASCXbY8smMi/PhNjbLJvPdRTRxyUVpbuz/H8ApS6jNL93f4/gER6L6n7vP8A4iX1MVlKtOp970f4iX1MVlqgQhCAshCEGUIQgEIQgEIQgF574SB2UqfLb7ti9CLz3wjd9Kny2+7Ygr/WIZs8Tvgo+g7cdPqUjrFtZ4nfBR9D246UEvdP9H6MdLHM9pHzLGvcDcEhzxHyea4LhtUc1ddweBhfUB9rCFkjrnbHDNHLILc5IaB0m6KaSarPiklbMbcXS9c3bc3xYWxtNxldzgCl5tWA2sp6cFx45lO4mwuONaHPtzG3Kz8Gacaf1oZPAXBxM9Q2BkzbOGBkAeS29rEPe5rrD6uea6mPS9PHpGmxsgAdSxObUHtg4MLWtx4sAGVr4Rt8SI5ig1RilHKqWxOklkip2va48Zxbg3E5w7W5NhltBUK3RjhUCCTkHjRG87cJLg0nw2vddFU6DqZ46J9O0uHFBpe0DBHNx0j343fRsXA3O5RusFUybSUj2EYHTizhmCA5rcQ8dr/uqMVmp87aqSnZZ/FkYpTyIw0ta7E9xyYLOG0qHq6UxuwlzHGwN2PDxnzXHP4F2+tOnIjV1lLUAiJ8rHCSPN8b2RtaHOabcY3IXbfI7Fx2l9FGB7RiD2PYJI5AHNxsNwDhdm03a4WO5QOotVK51sNNNmSBeNzdgxfStzAqKnpZGAF7XNxYsNwRiwuLHW32cCPGF2WlK2QaFpXCSQOdUShzsbwTYy5E3zytzpWLQLKiHRbXTRxktkAY4SYpLzl5DMILb2vtLdqDjDoeouWiGUlpIcBG8kEWuDYZEXUdNEWkhwIINiCCCCOYg7CrN0rG0U1XIajrfj9IShr8MrrtgLg1jeLzbm05/wBNlWczy5xJOIkklxJNzvucz0qKRKi9Kd2f4/gFKOUZpTuzvGPUFUeiup8PYg/iZfVGrMVZdT33oP4mX2Y1ZqAQhCAQhCDKEIQCEIQCEIQC8+cInfSp8tvu2L0GvP3CL30qfLb7tiCv9YhmzzvgoyiHKHT6lKax7WeJ3wUbSduP75kEqxbA/stGLa6K3YUoE50Foh9TOyFhDS7FyjezQ1pc4m3gBUtDqe/r11I+RjXMYXmQXLByQ4YsrjtmjpREM2c2sCbc4vl6FqSpaj1Zc6omhlkbCKfEZpXAlrQ1wYLAZm5cLDwpSq1QqGTNjaY5A9nGxyCRjY3syF2ueQCbkZeFAwh01URzGZkjmyuvd4sCcW2+Vs7BN6qrlmeXyvdI87XOJcTbZmVOV+pVTCPnDCHY2RhglaXkyWDSG7rkf+lGDREvGSx2GKESukzFgIb47Hn2G29Am6vlMIhLvmg8yBlhk8ixINrjLwpV2sE+GnaCGmmLjE4CzhicHG+djmN3pSk2rtQ2MSO4oMLS9vz8ALmj6TG47u6AkKTQVTNcxRPeAA42bzHYRfbex2X2IJBmu8gh4t8EMpEskzHyMLgySUkvIjvgPbOtcZXXPaQrXzSGSQgudtIa1t7ADY0ADIDmWJQdiRIUCThkozSndndHqClXhRWle6u6PUFR6I6nrvS78VL7MSs5Vh1PPel34qX2IlZ6AQhCAQhCDKEIQCEIQCEIQCoDhF751Plt92xX+qC4RW9k6ny2e7Ygr7WQZs874KMpRyh/fMpTWTazzvgoymPKHT6kEkwJQNWkZz6UpiyRXTajsHGVDiAQ2kn5JtyicIw2O3nNvApeudipn1mLlS0MEOLK/HNlbHJtH/w3PPyvCuEW7HnZ0ojvNL0BmjrJIQZHTiinLWgucY3B5lIaOYSt3ZYUwrnGOPRscwwvjcZC02DmRPma6MPBzabAnPmIXLR1cjHYmPc02tdrnNNt1wb2WrpSSS4kk7STcnxkoOy1ot/HQDkOPpubwReNP6ulpgdLSRukMwa+N4e2NrWmaTPAWkl2Y2m2XjXAurpC8PL3F4IIeXEuBbbDmc8rC3iW02lJnvke6R2KXKUg4cYNrhwbYEZD0IOw160dEZhBFHUPmghibyA10TYw0uuWtbiBzJJ8aRr9HNcKJxe9jY6BkpdGwyOs2Vxu0A8ntu2JsCBdQtfrhWzNDZJnYcr4QI8VsgXlgGIgZZrSXWWo4yF+INdDGIo3NAacAuAHW25EjpQI6z1jJ6mWaNpY2RxdY5m+Vybbzc9KiCFK6QrhK8uwtZfMtYMLb85Avlc59Ki3opM/uojS3dndHqClionS/dndHqCg9DdTx3pf+Kl9iJWgqu6nbvS/8XL7uFWiqgQhCAQhCDKE165duCOuXbggdITXrl24I65duCB0hNeuXbgjrl24IHSoPhFHZOo8pvu2K8uuXbgqM4QTfSVQf6m+7Yg4DWUdp53wUXT9sP75lK6y/Q874KKpxykD5hS903aUq0opTEt43JCyWZsRG7ypHQeg31Lnhr442sbifJI7AxoLg0XO8uIAUZIVN0dO46MqHtBN6mBr7XJDGslcCQNgxkZncg1l1VqW1Ipi1okc0vacbcDmBpfjD9mGzTn4E30poGenAMrQ0HJpD43g+LA4rttEFhfRx1LHGVujpxhuAcDuMDA5pBJJhvYc1xt5uErJKZzhxEbo2/1vD3HdezWgZeNA0w5EIK3kbYrTnQASRalnpIoEZConS/dndHqCl5RkVEaX7s7o9QRXoTqdu9Un4uX3cKtFVP1PcxGi5LW/7uT3cKs7rl24Ih0hNeuXbgjrl24IHSE165d4EIM4EYEthRhQI4EYEthRhQI4EYEthRhQI4FRvCAOyVR5TfdsV8YVRHCEOydR5TfdsQcBrIM2ed8FEwDlf3uUvrH9DzvgomEZoHbUsxIro6XQEb9GS1Ye7jIZWsLLDCWuw2de1wbvP5UVCBKxhS3yTnZUwQyckVBj4uS12lsmHlebiFxzLGk9ASQRRyOcCJHSssAeQ+J5Y5jv6sr/ALoiLdZOaDS08BJgkfESLOLHFtxuNtqXh0HI5sTiWtE7yyMOxXcRblWaDyS4ht953ZrOmtDtpyW8fFI9rix7GCW7SL4rlzA02ItkSgaw6VqGy8c2R4lNwZMRLzcYTdxz2ZJpdSjNAVHXApi3DKb2ByBs0vFjuIGRStFqbXzMD46eQscAWuIDA5rtjhiIuPFzIInjVlrhdSlZqnURQzSvwAQSiKVoddwc4NLSLZFvLbz9C1r9V6yCJsssLmxuAIdkQMXah1jySdxQMJAm6dto5C5jcJvJhwA5YsdgwgnmJITeSMtJDhZwJBG4jIgoG8+zoKidL92d0eyFLT7OhROlu7O832Qir76nodi5fxcnuoVaGBVn1Ow7Fy/i5PdQq0sKIRwIwJbCjCgRwLCXwoVCqEIUAhCEAhCEAqE4Qe+VT5bfdsV9qheEDvlU+W32GIOB1k+h53wUTDtUvrIO0874KIh2oHQXa6AaDoiojBGKasporHbZ2EjDntuD0A+McUCnUdU9oIaSAS1xAJHKZfA7xi7rHwlFWjDpmOTSj4JLhlNM2aC4NwaePDMwD+prcXNnHvK5zV69bSVVMADIHiqgFwDcuwytHgwlpy51ysdY8OMmJ2M4rvxHEcYIdd203BIO+6SjmLe1JBsRcEg2IsRlzEIiw9C4H6ZpoAQ5tJDxYcDcOkijcXOB3Yybb8PhULX6FknfHI2kdTxSysZidI55kMsmHGBJyiLu2gWXNUVbJC8SRPMb29q5psRcWNj4iQlnaZnfMJnyOdMHB4kcbuDmm4IvkLHm2ILLGmYpq6V5IDqF0743c7qfiXscwc5wS2I+8PjXOaBlH8Fr/rcZB6C5lv1v/ZXKDSsoe9wccUjXskdldwk7e/j3rEFdKxj2NeWslAEjQcnhpuMQ8BQdfqhBxmjp4zmJayji5uTje3E7PwZLWh0pI+fSgkuWPhqXP2kMeyQCLZssbMHRuXKQaSlZG6NrrNc+OQ7bh8WLA4Z5HlH0DcntfrTVVDXNleLPIL8MccZkLb4TIWNBfa52oO9ip4pJaSkIHG0zKOZrhYEjE01EZPgaWyDyXb1XumJRLPM8G+KWR2XOC8kFLO1inNV10S3jRY9qA3JuDYP6Uzk0i8xsjyIjxYTYX5ZBcCecXFwDsud6BhN8FE6W7qfE31BSkj/iozS/dT4m+oIL/wCpz71zfi3+6hVqqqepyPYyb8W73UKtZAIQhAWQhCDKEIQCEIQCEIQCoXX89kqnyx7DFfSoXX4dkqnyx7DUHA6x/Q874KKh2qW1kGbPO+CiYwgchKlN0qCopS6wnGj6QSytjL2R4r8uQ4WNsCbuPNst0pxpbRkUJAZUxT328WJLDO2Zc0A9BVGmh9EvqZCxha0hj5HOeS1oZGMTiSATkM7AFOptW3iF00UsVRHHbjDEX4o8V8JeyRjXBuW0AhOdSnASzE5EUVWQdx4l3h3XSbNYWMhfFTwNhMzBHNIJJJHvZztaHZMDjmbZoiHlgcy2JpbiaHNuLXa7tXC/Md6c1OjJY4opXgBk2Mxm4zEbsLrjmzXR6/6FqOuXv4mTioooWcYWYWWjiYDY2w7biwvmpHW3R7esI4myxudSRwyGMEiQB4LJy5hGXLMHPvvbnDnKPUjSEoBbTSAOIALm4Byth5dsvDsWtBqjWzcZxUJfxTsDwC24eNrBnyiNwUwZj8nr3OLr2xNz9S4B8FrKLqppYKXR5jJBLpqhttpl40RtyG04YmDzyEEI8EEgggi4IORBG0Eb1q4qa18c3+JVOEW+czG5+FuMfmuoEuRScpUdpfup8TfUFISqP0x3U+JvqCC/OpxPY2f8W73UKthVN1OJ7HT/AIo+6iVsogQhCAQhCDKEIQCEIQCEIQCoXX7vlU+WPYar6VCa+nslU/eD2GoOF1kGbPO+Ch4zmpfWTazxO+Ch40DloyWwWjStiVFbEoBWhQEDqnrHx4sBw42OjdkDdjxZwzGVxlkkQVrdF1QtJUPcQXOLiLWLiXHLYM+ZPv4/MZ3zvIe+Rr2yBws17XsMZaWtsLYbZDnaFGYkYkDpukZRC6EPPFOcHuZzF7RYO8dk9oNbKuCIRRyANa4vZeON5jcSCXRuc0lhuL5Heocla4kG75CSSSSSSSTmSTmSSdpWEmSsgoBwv6Ex0wPnT5LfUE7c5NdL9181vqQXx1OB7H1H4r/ajVtKo+pw/wCxqfxP+0xW4iBCEIBCEIMoQhAIQhAIQhBhzlQevZ7I1P3n+lqvCuqMIVEa4uJrZyb5vuPCLAAj0IOM1lObPO+CiGqX1i+h53wUQRkgWaVsSmnSfSUXO8+kqB0Vmya3O8+krBcd59JQPQs2UfjO8+krHGu3n0lUSCCVHiV28+krV0rt59JQSBK1uo7jnbz6SsiZ28+kqCRKyCo0yu3n0rXj3/WPpQP3FNdLn53zW+pI8a7efStZHl203O/4Ki/Opvf/ANFU/iG+7argBVG8AFZgpqgb5mn/ACBXXTy3CBdCEIBCEIMoQhAIQhALBWUIInSkZIKrrTmiMbnBwvn/AHbcrVlhuomp0OC4m3OgozTWokr3NwOAAv2wN+bcFGHg5qfrs/z/ALK/ZNAA8y0Or43IKE/lxUfXZ6H/ALLH8t6j67PQ/wDZX38nxuR8nxuQUL/Leo+uz0O/ZH8tqj67PQ79lfXyfG5HyeG5BQh4NZ/tGehyx/LSf7Rnocr8+Tw3I+Tw3IKDHBnP9o38rkO4M5/tG/lcr8+Tw3I+Tw3IKB/ljP8AaN/K791sODGb7Vv5Hfur7+Tw3I+Tw3IKD/ljN9q38jv3QeC+b7Vv5D+6vz5PDcj5PDcgoL+V8v2rfyH/AJI/ldL9qP8A8z/yV+/J0bkfJ4bkHB8Guqz6RkjS7HieHXDS21m23lWto8Gya6N0QGA5c6lY4rIFAhCEAhCEGUIQgEIQgEIQgwtShCDBWChCowsoQgEIQgEIQgwsoQoBCEKjCyEIQCEIQbNWQhCgyhCEGEIQiv/Z"/>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p>
        </p:txBody>
      </p:sp>
      <p:pic>
        <p:nvPicPr>
          <p:cNvPr id="1331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00688" y="3048000"/>
            <a:ext cx="3286125" cy="3286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8" name="Rectangle 5"/>
          <p:cNvSpPr>
            <a:spLocks noChangeArrowheads="1"/>
          </p:cNvSpPr>
          <p:nvPr/>
        </p:nvSpPr>
        <p:spPr bwMode="auto">
          <a:xfrm>
            <a:off x="914400" y="3581400"/>
            <a:ext cx="5000625" cy="1754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b="1" i="1">
                <a:solidFill>
                  <a:srgbClr val="FF0000"/>
                </a:solidFill>
              </a:rPr>
              <a:t> We are drowning in data, but starving for knowledge!</a:t>
            </a:r>
          </a:p>
          <a:p>
            <a:pPr eaLnBrk="1" hangingPunct="1"/>
            <a:endParaRPr lang="en-US" b="1" i="1">
              <a:solidFill>
                <a:srgbClr val="FF0000"/>
              </a:solidFill>
            </a:endParaRPr>
          </a:p>
          <a:p>
            <a:pPr eaLnBrk="1" hangingPunct="1"/>
            <a:r>
              <a:rPr lang="en-US" b="1">
                <a:solidFill>
                  <a:srgbClr val="FF0000"/>
                </a:solidFill>
              </a:rPr>
              <a:t> Knowledge Discovery is needed to make sense and use of data.</a:t>
            </a:r>
          </a:p>
          <a:p>
            <a:pPr eaLnBrk="1" hangingPunct="1"/>
            <a:endParaRPr lang="en-US" b="1" i="1">
              <a:solidFill>
                <a:srgbClr val="FF0000"/>
              </a:solidFill>
            </a:endParaRPr>
          </a:p>
        </p:txBody>
      </p:sp>
    </p:spTree>
    <p:extLst>
      <p:ext uri="{BB962C8B-B14F-4D97-AF65-F5344CB8AC3E}">
        <p14:creationId xmlns:p14="http://schemas.microsoft.com/office/powerpoint/2010/main" val="3918750990"/>
      </p:ext>
    </p:extLst>
  </p:cSld>
  <p:clrMapOvr>
    <a:masterClrMapping/>
  </p:clrMapOvr>
  <p:transition spd="med">
    <p:fade thruBlk="1"/>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AutoShape 2"/>
          <p:cNvSpPr>
            <a:spLocks noGrp="1" noChangeArrowheads="1"/>
          </p:cNvSpPr>
          <p:nvPr>
            <p:ph type="title"/>
          </p:nvPr>
        </p:nvSpPr>
        <p:spPr/>
        <p:txBody>
          <a:bodyPr/>
          <a:lstStyle/>
          <a:p>
            <a:pPr eaLnBrk="1" hangingPunct="1"/>
            <a:r>
              <a:rPr lang="en-US" altLang="en-US" sz="3200" dirty="0"/>
              <a:t>Types of Machine Learning</a:t>
            </a:r>
          </a:p>
        </p:txBody>
      </p:sp>
      <p:sp>
        <p:nvSpPr>
          <p:cNvPr id="4" name="Rectangle 3"/>
          <p:cNvSpPr/>
          <p:nvPr/>
        </p:nvSpPr>
        <p:spPr>
          <a:xfrm>
            <a:off x="3200400" y="1981200"/>
            <a:ext cx="2590800" cy="990600"/>
          </a:xfrm>
          <a:prstGeom prst="rect">
            <a:avLst/>
          </a:prstGeom>
          <a:solidFill>
            <a:schemeClr val="tx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Machine Learning</a:t>
            </a:r>
          </a:p>
        </p:txBody>
      </p:sp>
      <p:sp>
        <p:nvSpPr>
          <p:cNvPr id="7" name="Rectangle 6"/>
          <p:cNvSpPr/>
          <p:nvPr/>
        </p:nvSpPr>
        <p:spPr>
          <a:xfrm>
            <a:off x="994012" y="3746310"/>
            <a:ext cx="2209800" cy="990600"/>
          </a:xfrm>
          <a:prstGeom prst="rect">
            <a:avLst/>
          </a:prstGeom>
          <a:solidFill>
            <a:schemeClr val="tx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Supervised</a:t>
            </a:r>
          </a:p>
        </p:txBody>
      </p:sp>
      <p:sp>
        <p:nvSpPr>
          <p:cNvPr id="8" name="Rectangle 7"/>
          <p:cNvSpPr/>
          <p:nvPr/>
        </p:nvSpPr>
        <p:spPr>
          <a:xfrm>
            <a:off x="3747448" y="3733800"/>
            <a:ext cx="2209800" cy="990600"/>
          </a:xfrm>
          <a:prstGeom prst="rect">
            <a:avLst/>
          </a:prstGeom>
          <a:solidFill>
            <a:schemeClr val="tx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Unsupervised</a:t>
            </a:r>
          </a:p>
        </p:txBody>
      </p:sp>
      <p:sp>
        <p:nvSpPr>
          <p:cNvPr id="9" name="Rectangle 8"/>
          <p:cNvSpPr/>
          <p:nvPr/>
        </p:nvSpPr>
        <p:spPr>
          <a:xfrm>
            <a:off x="6500884" y="3733800"/>
            <a:ext cx="2209800" cy="990600"/>
          </a:xfrm>
          <a:prstGeom prst="rect">
            <a:avLst/>
          </a:prstGeom>
          <a:solidFill>
            <a:schemeClr val="tx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Reinforcement</a:t>
            </a:r>
          </a:p>
        </p:txBody>
      </p:sp>
      <p:cxnSp>
        <p:nvCxnSpPr>
          <p:cNvPr id="12" name="Elbow Connector 11"/>
          <p:cNvCxnSpPr>
            <a:stCxn id="4" idx="2"/>
            <a:endCxn id="7" idx="0"/>
          </p:cNvCxnSpPr>
          <p:nvPr/>
        </p:nvCxnSpPr>
        <p:spPr>
          <a:xfrm rot="5400000">
            <a:off x="2910101" y="2160611"/>
            <a:ext cx="774510" cy="2396888"/>
          </a:xfrm>
          <a:prstGeom prst="bentConnector3">
            <a:avLst/>
          </a:prstGeom>
          <a:ln w="25400">
            <a:headEnd w="med" len="lg"/>
            <a:tailEnd type="arrow"/>
          </a:ln>
        </p:spPr>
        <p:style>
          <a:lnRef idx="1">
            <a:schemeClr val="accent1"/>
          </a:lnRef>
          <a:fillRef idx="0">
            <a:schemeClr val="accent1"/>
          </a:fillRef>
          <a:effectRef idx="0">
            <a:schemeClr val="accent1"/>
          </a:effectRef>
          <a:fontRef idx="minor">
            <a:schemeClr val="tx1"/>
          </a:fontRef>
        </p:style>
      </p:cxnSp>
      <p:cxnSp>
        <p:nvCxnSpPr>
          <p:cNvPr id="23" name="Elbow Connector 22"/>
          <p:cNvCxnSpPr>
            <a:stCxn id="4" idx="2"/>
            <a:endCxn id="9" idx="0"/>
          </p:cNvCxnSpPr>
          <p:nvPr/>
        </p:nvCxnSpPr>
        <p:spPr>
          <a:xfrm rot="16200000" flipH="1">
            <a:off x="5669792" y="1797808"/>
            <a:ext cx="762000" cy="3109984"/>
          </a:xfrm>
          <a:prstGeom prst="bentConnector3">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5" name="Elbow Connector 24"/>
          <p:cNvCxnSpPr>
            <a:stCxn id="4" idx="2"/>
            <a:endCxn id="8" idx="0"/>
          </p:cNvCxnSpPr>
          <p:nvPr/>
        </p:nvCxnSpPr>
        <p:spPr>
          <a:xfrm rot="16200000" flipH="1">
            <a:off x="4293074" y="3174526"/>
            <a:ext cx="762000" cy="356548"/>
          </a:xfrm>
          <a:prstGeom prst="bentConnector3">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5" name="Elbow Connector 11">
            <a:extLst>
              <a:ext uri="{FF2B5EF4-FFF2-40B4-BE49-F238E27FC236}">
                <a16:creationId xmlns:a16="http://schemas.microsoft.com/office/drawing/2014/main" id="{C940B120-3DD1-7CA4-4F85-100901FC7580}"/>
              </a:ext>
            </a:extLst>
          </p:cNvPr>
          <p:cNvCxnSpPr>
            <a:cxnSpLocks/>
            <a:endCxn id="16" idx="0"/>
          </p:cNvCxnSpPr>
          <p:nvPr/>
        </p:nvCxnSpPr>
        <p:spPr>
          <a:xfrm rot="5400000">
            <a:off x="1130065" y="4894573"/>
            <a:ext cx="703998" cy="388672"/>
          </a:xfrm>
          <a:prstGeom prst="bentConnector3">
            <a:avLst>
              <a:gd name="adj1" fmla="val 50000"/>
            </a:avLst>
          </a:prstGeom>
          <a:ln w="25400">
            <a:headEnd w="med" len="lg"/>
            <a:tailEnd type="arrow"/>
          </a:ln>
        </p:spPr>
        <p:style>
          <a:lnRef idx="1">
            <a:schemeClr val="accent1"/>
          </a:lnRef>
          <a:fillRef idx="0">
            <a:schemeClr val="accent1"/>
          </a:fillRef>
          <a:effectRef idx="0">
            <a:schemeClr val="accent1"/>
          </a:effectRef>
          <a:fontRef idx="minor">
            <a:schemeClr val="tx1"/>
          </a:fontRef>
        </p:style>
      </p:cxnSp>
      <p:cxnSp>
        <p:nvCxnSpPr>
          <p:cNvPr id="14" name="Elbow Connector 22">
            <a:extLst>
              <a:ext uri="{FF2B5EF4-FFF2-40B4-BE49-F238E27FC236}">
                <a16:creationId xmlns:a16="http://schemas.microsoft.com/office/drawing/2014/main" id="{BDDF65CF-0D47-8A25-6159-2350C28DA8B2}"/>
              </a:ext>
            </a:extLst>
          </p:cNvPr>
          <p:cNvCxnSpPr>
            <a:cxnSpLocks/>
          </p:cNvCxnSpPr>
          <p:nvPr/>
        </p:nvCxnSpPr>
        <p:spPr>
          <a:xfrm rot="16200000" flipH="1">
            <a:off x="2255292" y="4914615"/>
            <a:ext cx="640311" cy="325842"/>
          </a:xfrm>
          <a:prstGeom prst="bentConnector3">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A35E0281-DABC-D529-9996-B213F4B473FE}"/>
              </a:ext>
            </a:extLst>
          </p:cNvPr>
          <p:cNvSpPr/>
          <p:nvPr/>
        </p:nvSpPr>
        <p:spPr>
          <a:xfrm>
            <a:off x="513502" y="5440908"/>
            <a:ext cx="1548452" cy="660780"/>
          </a:xfrm>
          <a:prstGeom prst="rect">
            <a:avLst/>
          </a:prstGeom>
          <a:solidFill>
            <a:schemeClr val="tx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Regression</a:t>
            </a:r>
          </a:p>
        </p:txBody>
      </p:sp>
      <p:sp>
        <p:nvSpPr>
          <p:cNvPr id="17" name="Rectangle 16">
            <a:extLst>
              <a:ext uri="{FF2B5EF4-FFF2-40B4-BE49-F238E27FC236}">
                <a16:creationId xmlns:a16="http://schemas.microsoft.com/office/drawing/2014/main" id="{AE7BEEA6-DC2A-37A1-0F04-9F3F3CABE41F}"/>
              </a:ext>
            </a:extLst>
          </p:cNvPr>
          <p:cNvSpPr/>
          <p:nvPr/>
        </p:nvSpPr>
        <p:spPr>
          <a:xfrm>
            <a:off x="2200138" y="5397690"/>
            <a:ext cx="1547310" cy="660780"/>
          </a:xfrm>
          <a:prstGeom prst="rect">
            <a:avLst/>
          </a:prstGeom>
          <a:solidFill>
            <a:schemeClr val="tx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Classification</a:t>
            </a:r>
            <a:endParaRPr lang="en-US" sz="2400" dirty="0"/>
          </a:p>
        </p:txBody>
      </p:sp>
    </p:spTree>
    <p:extLst>
      <p:ext uri="{BB962C8B-B14F-4D97-AF65-F5344CB8AC3E}">
        <p14:creationId xmlns:p14="http://schemas.microsoft.com/office/powerpoint/2010/main" val="3904622643"/>
      </p:ext>
    </p:extLst>
  </p:cSld>
  <p:clrMapOvr>
    <a:masterClrMapping/>
  </p:clrMapOvr>
  <p:transition spd="med">
    <p:fade thruBlk="1"/>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EBF88-1F2F-3CC1-87C9-2AC3E3048DB2}"/>
              </a:ext>
            </a:extLst>
          </p:cNvPr>
          <p:cNvSpPr>
            <a:spLocks noGrp="1"/>
          </p:cNvSpPr>
          <p:nvPr>
            <p:ph type="title"/>
          </p:nvPr>
        </p:nvSpPr>
        <p:spPr/>
        <p:txBody>
          <a:bodyPr/>
          <a:lstStyle/>
          <a:p>
            <a:r>
              <a:rPr lang="en-US" dirty="0"/>
              <a:t>Learning Pipeline</a:t>
            </a:r>
          </a:p>
        </p:txBody>
      </p:sp>
      <p:sp>
        <p:nvSpPr>
          <p:cNvPr id="5" name="TextBox 4">
            <a:extLst>
              <a:ext uri="{FF2B5EF4-FFF2-40B4-BE49-F238E27FC236}">
                <a16:creationId xmlns:a16="http://schemas.microsoft.com/office/drawing/2014/main" id="{B4863E70-C9AB-B1A7-DCCB-414859CB9EF1}"/>
              </a:ext>
            </a:extLst>
          </p:cNvPr>
          <p:cNvSpPr txBox="1"/>
          <p:nvPr/>
        </p:nvSpPr>
        <p:spPr>
          <a:xfrm>
            <a:off x="3966950" y="2545314"/>
            <a:ext cx="1901190" cy="461665"/>
          </a:xfrm>
          <a:prstGeom prst="rect">
            <a:avLst/>
          </a:prstGeom>
          <a:noFill/>
          <a:ln>
            <a:solidFill>
              <a:schemeClr val="accent1"/>
            </a:solidFill>
          </a:ln>
        </p:spPr>
        <p:txBody>
          <a:bodyPr wrap="square" rtlCol="0">
            <a:spAutoFit/>
          </a:bodyPr>
          <a:lstStyle/>
          <a:p>
            <a:r>
              <a:rPr lang="en-US" sz="2400" dirty="0"/>
              <a:t>Training Set</a:t>
            </a:r>
            <a:endParaRPr lang="en-US" dirty="0"/>
          </a:p>
        </p:txBody>
      </p:sp>
      <p:sp>
        <p:nvSpPr>
          <p:cNvPr id="7" name="TextBox 6">
            <a:extLst>
              <a:ext uri="{FF2B5EF4-FFF2-40B4-BE49-F238E27FC236}">
                <a16:creationId xmlns:a16="http://schemas.microsoft.com/office/drawing/2014/main" id="{411F449B-672E-50D5-0DAE-B59CB2AF52A6}"/>
              </a:ext>
            </a:extLst>
          </p:cNvPr>
          <p:cNvSpPr txBox="1"/>
          <p:nvPr/>
        </p:nvSpPr>
        <p:spPr>
          <a:xfrm>
            <a:off x="3501790" y="3977155"/>
            <a:ext cx="2743199" cy="461665"/>
          </a:xfrm>
          <a:prstGeom prst="rect">
            <a:avLst/>
          </a:prstGeom>
          <a:noFill/>
          <a:ln>
            <a:solidFill>
              <a:schemeClr val="accent1"/>
            </a:solidFill>
          </a:ln>
        </p:spPr>
        <p:txBody>
          <a:bodyPr wrap="square" rtlCol="0">
            <a:spAutoFit/>
          </a:bodyPr>
          <a:lstStyle/>
          <a:p>
            <a:r>
              <a:rPr lang="en-US" sz="2400" dirty="0"/>
              <a:t>Learning Algorithm</a:t>
            </a:r>
            <a:endParaRPr lang="en-US" dirty="0"/>
          </a:p>
        </p:txBody>
      </p:sp>
      <p:sp>
        <p:nvSpPr>
          <p:cNvPr id="9" name="Arrow: Down 8">
            <a:extLst>
              <a:ext uri="{FF2B5EF4-FFF2-40B4-BE49-F238E27FC236}">
                <a16:creationId xmlns:a16="http://schemas.microsoft.com/office/drawing/2014/main" id="{16AE1D5D-8D7F-3C9F-BA2C-D8FFACC8EE98}"/>
              </a:ext>
            </a:extLst>
          </p:cNvPr>
          <p:cNvSpPr/>
          <p:nvPr/>
        </p:nvSpPr>
        <p:spPr>
          <a:xfrm>
            <a:off x="4682318" y="4496871"/>
            <a:ext cx="492456" cy="86326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94E6613F-6C6A-7C22-5AF9-81D4CB0EAA3F}"/>
              </a:ext>
            </a:extLst>
          </p:cNvPr>
          <p:cNvSpPr txBox="1"/>
          <p:nvPr/>
        </p:nvSpPr>
        <p:spPr>
          <a:xfrm>
            <a:off x="3941926" y="5427271"/>
            <a:ext cx="1901190" cy="461665"/>
          </a:xfrm>
          <a:prstGeom prst="rect">
            <a:avLst/>
          </a:prstGeom>
          <a:noFill/>
          <a:ln>
            <a:solidFill>
              <a:schemeClr val="accent1"/>
            </a:solidFill>
          </a:ln>
        </p:spPr>
        <p:txBody>
          <a:bodyPr wrap="square" rtlCol="0">
            <a:spAutoFit/>
          </a:bodyPr>
          <a:lstStyle/>
          <a:p>
            <a:pPr algn="ctr"/>
            <a:r>
              <a:rPr lang="en-US" sz="2400" dirty="0"/>
              <a:t>Hypothesis</a:t>
            </a:r>
            <a:endParaRPr lang="en-US" dirty="0"/>
          </a:p>
        </p:txBody>
      </p:sp>
      <p:sp>
        <p:nvSpPr>
          <p:cNvPr id="11" name="TextBox 10">
            <a:extLst>
              <a:ext uri="{FF2B5EF4-FFF2-40B4-BE49-F238E27FC236}">
                <a16:creationId xmlns:a16="http://schemas.microsoft.com/office/drawing/2014/main" id="{A8315F17-4D9B-5F74-BAF8-051514CB87F4}"/>
              </a:ext>
            </a:extLst>
          </p:cNvPr>
          <p:cNvSpPr txBox="1"/>
          <p:nvPr/>
        </p:nvSpPr>
        <p:spPr>
          <a:xfrm>
            <a:off x="6536142" y="5447663"/>
            <a:ext cx="1901190" cy="461665"/>
          </a:xfrm>
          <a:prstGeom prst="rect">
            <a:avLst/>
          </a:prstGeom>
          <a:noFill/>
          <a:ln>
            <a:solidFill>
              <a:schemeClr val="accent1"/>
            </a:solidFill>
          </a:ln>
        </p:spPr>
        <p:txBody>
          <a:bodyPr wrap="square" rtlCol="0">
            <a:spAutoFit/>
          </a:bodyPr>
          <a:lstStyle/>
          <a:p>
            <a:pPr algn="ctr"/>
            <a:r>
              <a:rPr lang="en-US" sz="2400" dirty="0"/>
              <a:t>Prediction</a:t>
            </a:r>
            <a:endParaRPr lang="en-US" dirty="0"/>
          </a:p>
        </p:txBody>
      </p:sp>
      <p:sp>
        <p:nvSpPr>
          <p:cNvPr id="12" name="TextBox 11">
            <a:extLst>
              <a:ext uri="{FF2B5EF4-FFF2-40B4-BE49-F238E27FC236}">
                <a16:creationId xmlns:a16="http://schemas.microsoft.com/office/drawing/2014/main" id="{2AA013C8-0DB8-AFD7-BF2D-EF032814E001}"/>
              </a:ext>
            </a:extLst>
          </p:cNvPr>
          <p:cNvSpPr txBox="1"/>
          <p:nvPr/>
        </p:nvSpPr>
        <p:spPr>
          <a:xfrm>
            <a:off x="1282884" y="5440919"/>
            <a:ext cx="1901190" cy="461665"/>
          </a:xfrm>
          <a:prstGeom prst="rect">
            <a:avLst/>
          </a:prstGeom>
          <a:noFill/>
          <a:ln>
            <a:solidFill>
              <a:schemeClr val="accent1"/>
            </a:solidFill>
          </a:ln>
        </p:spPr>
        <p:txBody>
          <a:bodyPr wrap="square" rtlCol="0">
            <a:spAutoFit/>
          </a:bodyPr>
          <a:lstStyle/>
          <a:p>
            <a:pPr algn="ctr"/>
            <a:r>
              <a:rPr lang="en-US" sz="2400" dirty="0"/>
              <a:t>Test Set</a:t>
            </a:r>
            <a:endParaRPr lang="en-US" dirty="0"/>
          </a:p>
        </p:txBody>
      </p:sp>
      <p:sp>
        <p:nvSpPr>
          <p:cNvPr id="13" name="Arrow: Right 12">
            <a:extLst>
              <a:ext uri="{FF2B5EF4-FFF2-40B4-BE49-F238E27FC236}">
                <a16:creationId xmlns:a16="http://schemas.microsoft.com/office/drawing/2014/main" id="{2A64B033-74BD-C436-4697-74D220FCDC35}"/>
              </a:ext>
            </a:extLst>
          </p:cNvPr>
          <p:cNvSpPr/>
          <p:nvPr/>
        </p:nvSpPr>
        <p:spPr>
          <a:xfrm>
            <a:off x="5895436" y="5562567"/>
            <a:ext cx="640706" cy="23083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Arrow: Right 13">
            <a:extLst>
              <a:ext uri="{FF2B5EF4-FFF2-40B4-BE49-F238E27FC236}">
                <a16:creationId xmlns:a16="http://schemas.microsoft.com/office/drawing/2014/main" id="{C11E8BA0-C95A-0F4E-9083-9BA375A1B91C}"/>
              </a:ext>
            </a:extLst>
          </p:cNvPr>
          <p:cNvSpPr/>
          <p:nvPr/>
        </p:nvSpPr>
        <p:spPr>
          <a:xfrm>
            <a:off x="3232978" y="5564841"/>
            <a:ext cx="677101" cy="2285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lowchart: Magnetic Disk 14">
            <a:extLst>
              <a:ext uri="{FF2B5EF4-FFF2-40B4-BE49-F238E27FC236}">
                <a16:creationId xmlns:a16="http://schemas.microsoft.com/office/drawing/2014/main" id="{0A28C910-1FC8-FE24-6FBA-6AA0A3938C11}"/>
              </a:ext>
            </a:extLst>
          </p:cNvPr>
          <p:cNvSpPr/>
          <p:nvPr/>
        </p:nvSpPr>
        <p:spPr>
          <a:xfrm>
            <a:off x="1464860" y="2176826"/>
            <a:ext cx="1066800" cy="1578583"/>
          </a:xfrm>
          <a:prstGeom prst="flowChartMagneticDisk">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Dataset</a:t>
            </a:r>
          </a:p>
        </p:txBody>
      </p:sp>
      <p:sp>
        <p:nvSpPr>
          <p:cNvPr id="16" name="Arrow: Right 15">
            <a:extLst>
              <a:ext uri="{FF2B5EF4-FFF2-40B4-BE49-F238E27FC236}">
                <a16:creationId xmlns:a16="http://schemas.microsoft.com/office/drawing/2014/main" id="{BEB7936F-F63D-564E-C9BB-2E9E2F420A8B}"/>
              </a:ext>
            </a:extLst>
          </p:cNvPr>
          <p:cNvSpPr/>
          <p:nvPr/>
        </p:nvSpPr>
        <p:spPr>
          <a:xfrm>
            <a:off x="2667000" y="2653312"/>
            <a:ext cx="1066800" cy="19889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Arrow: Down 16">
            <a:extLst>
              <a:ext uri="{FF2B5EF4-FFF2-40B4-BE49-F238E27FC236}">
                <a16:creationId xmlns:a16="http://schemas.microsoft.com/office/drawing/2014/main" id="{434930C6-3A1D-A2D8-6429-50366D4FE01C}"/>
              </a:ext>
            </a:extLst>
          </p:cNvPr>
          <p:cNvSpPr/>
          <p:nvPr/>
        </p:nvSpPr>
        <p:spPr>
          <a:xfrm>
            <a:off x="1981200" y="3895264"/>
            <a:ext cx="228600" cy="121013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Arrow: Down 17">
            <a:extLst>
              <a:ext uri="{FF2B5EF4-FFF2-40B4-BE49-F238E27FC236}">
                <a16:creationId xmlns:a16="http://schemas.microsoft.com/office/drawing/2014/main" id="{100B7648-D28C-8A20-D2F6-B68D4593070B}"/>
              </a:ext>
            </a:extLst>
          </p:cNvPr>
          <p:cNvSpPr/>
          <p:nvPr/>
        </p:nvSpPr>
        <p:spPr>
          <a:xfrm>
            <a:off x="4670946" y="3079773"/>
            <a:ext cx="492456" cy="86326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44620794"/>
      </p:ext>
    </p:extLst>
  </p:cSld>
  <p:clrMapOvr>
    <a:masterClrMapping/>
  </p:clrMapOvr>
  <p:transition spd="med">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BE9B3F-71FF-3ED7-DB0C-F3374E75285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53B4601-A2D8-F77D-E816-469144428A60}"/>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4C630E92-23D2-DEFE-207E-5FC418A4E070}"/>
              </a:ext>
            </a:extLst>
          </p:cNvPr>
          <p:cNvPicPr>
            <a:picLocks noChangeAspect="1"/>
          </p:cNvPicPr>
          <p:nvPr/>
        </p:nvPicPr>
        <p:blipFill>
          <a:blip r:embed="rId2"/>
          <a:stretch>
            <a:fillRect/>
          </a:stretch>
        </p:blipFill>
        <p:spPr>
          <a:xfrm>
            <a:off x="1013915" y="832226"/>
            <a:ext cx="7517309" cy="5766290"/>
          </a:xfrm>
          <a:prstGeom prst="rect">
            <a:avLst/>
          </a:prstGeom>
        </p:spPr>
      </p:pic>
    </p:spTree>
    <p:extLst>
      <p:ext uri="{BB962C8B-B14F-4D97-AF65-F5344CB8AC3E}">
        <p14:creationId xmlns:p14="http://schemas.microsoft.com/office/powerpoint/2010/main" val="3111725777"/>
      </p:ext>
    </p:extLst>
  </p:cSld>
  <p:clrMapOvr>
    <a:masterClrMapping/>
  </p:clrMapOvr>
  <p:transition spd="med">
    <p:fade thruBlk="1"/>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9DE8B1-E8AE-CACF-F9BE-0777078947A4}"/>
              </a:ext>
            </a:extLst>
          </p:cNvPr>
          <p:cNvSpPr>
            <a:spLocks noGrp="1"/>
          </p:cNvSpPr>
          <p:nvPr>
            <p:ph type="title"/>
          </p:nvPr>
        </p:nvSpPr>
        <p:spPr/>
        <p:txBody>
          <a:bodyPr/>
          <a:lstStyle/>
          <a:p>
            <a:r>
              <a:rPr lang="en-US" dirty="0"/>
              <a:t>Prediction vs Interpretation</a:t>
            </a:r>
          </a:p>
        </p:txBody>
      </p:sp>
      <p:sp>
        <p:nvSpPr>
          <p:cNvPr id="3" name="Content Placeholder 2">
            <a:extLst>
              <a:ext uri="{FF2B5EF4-FFF2-40B4-BE49-F238E27FC236}">
                <a16:creationId xmlns:a16="http://schemas.microsoft.com/office/drawing/2014/main" id="{6204D2CC-C162-32D9-EDE6-E9C880390F26}"/>
              </a:ext>
            </a:extLst>
          </p:cNvPr>
          <p:cNvSpPr>
            <a:spLocks noGrp="1"/>
          </p:cNvSpPr>
          <p:nvPr>
            <p:ph idx="1"/>
          </p:nvPr>
        </p:nvSpPr>
        <p:spPr/>
        <p:txBody>
          <a:bodyPr/>
          <a:lstStyle/>
          <a:p>
            <a:r>
              <a:rPr lang="en-US" dirty="0"/>
              <a:t>It is always a trade-off</a:t>
            </a:r>
          </a:p>
          <a:p>
            <a:r>
              <a:rPr lang="en-US" dirty="0"/>
              <a:t>If the goal is high accuracy(e.g. Spam filter) then we do not care ‚why‘ and ‚how‘ the model reaches it </a:t>
            </a:r>
          </a:p>
          <a:p>
            <a:r>
              <a:rPr lang="en-US" dirty="0"/>
              <a:t>If the goal is interpretability(e.g. In Biology, SNPs which predict a certain disease risk) then we care ‚why‘ and ‚how‘</a:t>
            </a:r>
          </a:p>
        </p:txBody>
      </p:sp>
    </p:spTree>
    <p:extLst>
      <p:ext uri="{BB962C8B-B14F-4D97-AF65-F5344CB8AC3E}">
        <p14:creationId xmlns:p14="http://schemas.microsoft.com/office/powerpoint/2010/main" val="1625530236"/>
      </p:ext>
    </p:extLst>
  </p:cSld>
  <p:clrMapOvr>
    <a:masterClrMapping/>
  </p:clrMapOvr>
  <p:transition spd="med">
    <p:fade thruBlk="1"/>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p:txBody>
          <a:bodyPr/>
          <a:lstStyle/>
          <a:p>
            <a:r>
              <a:rPr lang="en-GB" altLang="en-US"/>
              <a:t>Supervised Learning</a:t>
            </a:r>
          </a:p>
        </p:txBody>
      </p:sp>
      <p:sp>
        <p:nvSpPr>
          <p:cNvPr id="10243" name="Content Placeholder 2"/>
          <p:cNvSpPr>
            <a:spLocks noGrp="1"/>
          </p:cNvSpPr>
          <p:nvPr>
            <p:ph idx="1"/>
          </p:nvPr>
        </p:nvSpPr>
        <p:spPr/>
        <p:txBody>
          <a:bodyPr/>
          <a:lstStyle/>
          <a:p>
            <a:r>
              <a:rPr lang="en-GB" altLang="en-US" dirty="0"/>
              <a:t>Supervised Learning</a:t>
            </a:r>
          </a:p>
          <a:p>
            <a:pPr lvl="1"/>
            <a:r>
              <a:rPr lang="en-US" dirty="0"/>
              <a:t>Where the model is trained on labeled data to make predictions or classify new data.</a:t>
            </a:r>
          </a:p>
          <a:p>
            <a:pPr lvl="1"/>
            <a:r>
              <a:rPr lang="en-GB" altLang="en-US" dirty="0"/>
              <a:t>For example; spam filtering where Large number of email messages labelled as either </a:t>
            </a:r>
          </a:p>
          <a:p>
            <a:pPr lvl="2"/>
            <a:r>
              <a:rPr lang="en-GB" altLang="en-US" dirty="0"/>
              <a:t> spam</a:t>
            </a:r>
          </a:p>
          <a:p>
            <a:pPr lvl="2"/>
            <a:r>
              <a:rPr lang="en-GB" altLang="en-US" dirty="0"/>
              <a:t>non-spam</a:t>
            </a:r>
          </a:p>
          <a:p>
            <a:pPr lvl="1"/>
            <a:r>
              <a:rPr lang="en-GB" altLang="en-US" dirty="0"/>
              <a:t>New email message will then be classified as spam or non-spam</a:t>
            </a:r>
          </a:p>
          <a:p>
            <a:pPr lvl="1"/>
            <a:endParaRPr lang="en-GB" altLang="en-US" dirty="0"/>
          </a:p>
        </p:txBody>
      </p:sp>
    </p:spTree>
  </p:cSld>
  <p:clrMapOvr>
    <a:masterClrMapping/>
  </p:clrMapOvr>
  <p:transition spd="med">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24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24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24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24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24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3" grpId="0" uiExpand="1"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 y="762000"/>
            <a:ext cx="8802267" cy="4953000"/>
          </a:xfrm>
          <a:prstGeom prst="rect">
            <a:avLst/>
          </a:prstGeom>
        </p:spPr>
      </p:pic>
    </p:spTree>
    <p:extLst>
      <p:ext uri="{BB962C8B-B14F-4D97-AF65-F5344CB8AC3E}">
        <p14:creationId xmlns:p14="http://schemas.microsoft.com/office/powerpoint/2010/main" val="2620278376"/>
      </p:ext>
    </p:extLst>
  </p:cSld>
  <p:clrMapOvr>
    <a:masterClrMapping/>
  </p:clrMapOvr>
  <p:transition spd="med">
    <p:fade thruBlk="1"/>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title"/>
          </p:nvPr>
        </p:nvSpPr>
        <p:spPr/>
        <p:txBody>
          <a:bodyPr/>
          <a:lstStyle/>
          <a:p>
            <a:r>
              <a:rPr lang="en-GB" altLang="en-US"/>
              <a:t>Supervised Learning</a:t>
            </a:r>
          </a:p>
        </p:txBody>
      </p:sp>
      <p:pic>
        <p:nvPicPr>
          <p:cNvPr id="4" name="Picture 3" descr="2007_000032.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66800" y="1981200"/>
            <a:ext cx="15240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descr="2007_000033.jp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667000" y="1981200"/>
            <a:ext cx="15240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descr="2007_000243.jp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429000" y="4724400"/>
            <a:ext cx="2286000" cy="15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7" descr="2007_000256.jp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943600" y="1981200"/>
            <a:ext cx="16002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9" descr="2008_000134.jpg"/>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66800" y="3124200"/>
            <a:ext cx="15240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12" descr="2008_001120.jpg"/>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2667000" y="3124200"/>
            <a:ext cx="15240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3" descr="2008_001514.jpg"/>
          <p:cNvPicPr>
            <a:picLocks noChangeAspect="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267200" y="3124200"/>
            <a:ext cx="16002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15" descr="2008_002221.jpg"/>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4267200" y="1981200"/>
            <a:ext cx="16002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16" descr="2008_002255.jpg"/>
          <p:cNvPicPr>
            <a:picLocks noChangeAspect="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5943600" y="3124200"/>
            <a:ext cx="16002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11"/>
          <p:cNvSpPr txBox="1"/>
          <p:nvPr/>
        </p:nvSpPr>
        <p:spPr>
          <a:xfrm>
            <a:off x="7620000" y="2362200"/>
            <a:ext cx="1143000" cy="646113"/>
          </a:xfrm>
          <a:prstGeom prst="rect">
            <a:avLst/>
          </a:prstGeom>
          <a:noFill/>
        </p:spPr>
        <p:txBody>
          <a:bodyPr>
            <a:spAutoFit/>
          </a:bodyPr>
          <a:lstStyle/>
          <a:p>
            <a:pPr>
              <a:defRPr/>
            </a:pPr>
            <a:r>
              <a:rPr lang="en-GB" dirty="0">
                <a:effectLst>
                  <a:outerShdw blurRad="38100" dist="38100" dir="2700000" algn="tl">
                    <a:srgbClr val="000000">
                      <a:alpha val="43137"/>
                    </a:srgbClr>
                  </a:outerShdw>
                </a:effectLst>
                <a:latin typeface="Arial" charset="0"/>
                <a:cs typeface="Arial" charset="0"/>
              </a:rPr>
              <a:t>Training Images</a:t>
            </a:r>
          </a:p>
        </p:txBody>
      </p:sp>
      <p:sp>
        <p:nvSpPr>
          <p:cNvPr id="15" name="TextBox 14"/>
          <p:cNvSpPr txBox="1"/>
          <p:nvPr/>
        </p:nvSpPr>
        <p:spPr>
          <a:xfrm>
            <a:off x="5791200" y="5105400"/>
            <a:ext cx="1143000" cy="646113"/>
          </a:xfrm>
          <a:prstGeom prst="rect">
            <a:avLst/>
          </a:prstGeom>
          <a:noFill/>
        </p:spPr>
        <p:txBody>
          <a:bodyPr>
            <a:spAutoFit/>
          </a:bodyPr>
          <a:lstStyle/>
          <a:p>
            <a:pPr>
              <a:defRPr/>
            </a:pPr>
            <a:r>
              <a:rPr lang="en-GB" dirty="0">
                <a:effectLst>
                  <a:outerShdw blurRad="38100" dist="38100" dir="2700000" algn="tl">
                    <a:srgbClr val="000000">
                      <a:alpha val="43137"/>
                    </a:srgbClr>
                  </a:outerShdw>
                </a:effectLst>
                <a:latin typeface="Arial" charset="0"/>
                <a:cs typeface="Arial" charset="0"/>
              </a:rPr>
              <a:t>Test Image</a:t>
            </a:r>
          </a:p>
        </p:txBody>
      </p:sp>
    </p:spTree>
  </p:cSld>
  <p:clrMapOvr>
    <a:masterClrMapping/>
  </p:clrMapOvr>
  <p:transition spd="med">
    <p:fade thruBlk="1"/>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ppt_x"/>
                                          </p:val>
                                        </p:tav>
                                        <p:tav tm="100000">
                                          <p:val>
                                            <p:strVal val="#ppt_x"/>
                                          </p:val>
                                        </p:tav>
                                      </p:tavLst>
                                    </p:anim>
                                    <p:anim calcmode="lin" valueType="num">
                                      <p:cBhvr additive="base">
                                        <p:cTn id="16" dur="500" fill="hold"/>
                                        <p:tgtEl>
                                          <p:spTgt spid="8"/>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ppt_x"/>
                                          </p:val>
                                        </p:tav>
                                        <p:tav tm="100000">
                                          <p:val>
                                            <p:strVal val="#ppt_x"/>
                                          </p:val>
                                        </p:tav>
                                      </p:tavLst>
                                    </p:anim>
                                    <p:anim calcmode="lin" valueType="num">
                                      <p:cBhvr additive="base">
                                        <p:cTn id="20" dur="500" fill="hold"/>
                                        <p:tgtEl>
                                          <p:spTgt spid="10"/>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anim calcmode="lin" valueType="num">
                                      <p:cBhvr additive="base">
                                        <p:cTn id="23" dur="500" fill="hold"/>
                                        <p:tgtEl>
                                          <p:spTgt spid="13"/>
                                        </p:tgtEl>
                                        <p:attrNameLst>
                                          <p:attrName>ppt_x</p:attrName>
                                        </p:attrNameLst>
                                      </p:cBhvr>
                                      <p:tavLst>
                                        <p:tav tm="0">
                                          <p:val>
                                            <p:strVal val="#ppt_x"/>
                                          </p:val>
                                        </p:tav>
                                        <p:tav tm="100000">
                                          <p:val>
                                            <p:strVal val="#ppt_x"/>
                                          </p:val>
                                        </p:tav>
                                      </p:tavLst>
                                    </p:anim>
                                    <p:anim calcmode="lin" valueType="num">
                                      <p:cBhvr additive="base">
                                        <p:cTn id="24" dur="500" fill="hold"/>
                                        <p:tgtEl>
                                          <p:spTgt spid="13"/>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anim calcmode="lin" valueType="num">
                                      <p:cBhvr additive="base">
                                        <p:cTn id="27" dur="500" fill="hold"/>
                                        <p:tgtEl>
                                          <p:spTgt spid="14"/>
                                        </p:tgtEl>
                                        <p:attrNameLst>
                                          <p:attrName>ppt_x</p:attrName>
                                        </p:attrNameLst>
                                      </p:cBhvr>
                                      <p:tavLst>
                                        <p:tav tm="0">
                                          <p:val>
                                            <p:strVal val="#ppt_x"/>
                                          </p:val>
                                        </p:tav>
                                        <p:tav tm="100000">
                                          <p:val>
                                            <p:strVal val="#ppt_x"/>
                                          </p:val>
                                        </p:tav>
                                      </p:tavLst>
                                    </p:anim>
                                    <p:anim calcmode="lin" valueType="num">
                                      <p:cBhvr additive="base">
                                        <p:cTn id="28" dur="500" fill="hold"/>
                                        <p:tgtEl>
                                          <p:spTgt spid="14"/>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6"/>
                                        </p:tgtEl>
                                        <p:attrNameLst>
                                          <p:attrName>style.visibility</p:attrName>
                                        </p:attrNameLst>
                                      </p:cBhvr>
                                      <p:to>
                                        <p:strVal val="visible"/>
                                      </p:to>
                                    </p:set>
                                    <p:anim calcmode="lin" valueType="num">
                                      <p:cBhvr additive="base">
                                        <p:cTn id="31" dur="500" fill="hold"/>
                                        <p:tgtEl>
                                          <p:spTgt spid="16"/>
                                        </p:tgtEl>
                                        <p:attrNameLst>
                                          <p:attrName>ppt_x</p:attrName>
                                        </p:attrNameLst>
                                      </p:cBhvr>
                                      <p:tavLst>
                                        <p:tav tm="0">
                                          <p:val>
                                            <p:strVal val="#ppt_x"/>
                                          </p:val>
                                        </p:tav>
                                        <p:tav tm="100000">
                                          <p:val>
                                            <p:strVal val="#ppt_x"/>
                                          </p:val>
                                        </p:tav>
                                      </p:tavLst>
                                    </p:anim>
                                    <p:anim calcmode="lin" valueType="num">
                                      <p:cBhvr additive="base">
                                        <p:cTn id="32" dur="500" fill="hold"/>
                                        <p:tgtEl>
                                          <p:spTgt spid="16"/>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17"/>
                                        </p:tgtEl>
                                        <p:attrNameLst>
                                          <p:attrName>style.visibility</p:attrName>
                                        </p:attrNameLst>
                                      </p:cBhvr>
                                      <p:to>
                                        <p:strVal val="visible"/>
                                      </p:to>
                                    </p:set>
                                    <p:anim calcmode="lin" valueType="num">
                                      <p:cBhvr additive="base">
                                        <p:cTn id="35" dur="500" fill="hold"/>
                                        <p:tgtEl>
                                          <p:spTgt spid="17"/>
                                        </p:tgtEl>
                                        <p:attrNameLst>
                                          <p:attrName>ppt_x</p:attrName>
                                        </p:attrNameLst>
                                      </p:cBhvr>
                                      <p:tavLst>
                                        <p:tav tm="0">
                                          <p:val>
                                            <p:strVal val="#ppt_x"/>
                                          </p:val>
                                        </p:tav>
                                        <p:tav tm="100000">
                                          <p:val>
                                            <p:strVal val="#ppt_x"/>
                                          </p:val>
                                        </p:tav>
                                      </p:tavLst>
                                    </p:anim>
                                    <p:anim calcmode="lin" valueType="num">
                                      <p:cBhvr additive="base">
                                        <p:cTn id="36" dur="500" fill="hold"/>
                                        <p:tgtEl>
                                          <p:spTgt spid="17"/>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2"/>
                                        </p:tgtEl>
                                        <p:attrNameLst>
                                          <p:attrName>style.visibility</p:attrName>
                                        </p:attrNameLst>
                                      </p:cBhvr>
                                      <p:to>
                                        <p:strVal val="visible"/>
                                      </p:to>
                                    </p:set>
                                    <p:anim calcmode="lin" valueType="num">
                                      <p:cBhvr additive="base">
                                        <p:cTn id="39" dur="500" fill="hold"/>
                                        <p:tgtEl>
                                          <p:spTgt spid="12"/>
                                        </p:tgtEl>
                                        <p:attrNameLst>
                                          <p:attrName>ppt_x</p:attrName>
                                        </p:attrNameLst>
                                      </p:cBhvr>
                                      <p:tavLst>
                                        <p:tav tm="0">
                                          <p:val>
                                            <p:strVal val="#ppt_x"/>
                                          </p:val>
                                        </p:tav>
                                        <p:tav tm="100000">
                                          <p:val>
                                            <p:strVal val="#ppt_x"/>
                                          </p:val>
                                        </p:tav>
                                      </p:tavLst>
                                    </p:anim>
                                    <p:anim calcmode="lin" valueType="num">
                                      <p:cBhvr additive="base">
                                        <p:cTn id="40"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41" fill="hold" nodeType="clickPar">
                      <p:stCondLst>
                        <p:cond delay="indefinite"/>
                      </p:stCondLst>
                      <p:childTnLst>
                        <p:par>
                          <p:cTn id="42" fill="hold" nodeType="withGroup">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15"/>
                                        </p:tgtEl>
                                        <p:attrNameLst>
                                          <p:attrName>style.visibility</p:attrName>
                                        </p:attrNameLst>
                                      </p:cBhvr>
                                      <p:to>
                                        <p:strVal val="visible"/>
                                      </p:to>
                                    </p:set>
                                    <p:anim calcmode="lin" valueType="num">
                                      <p:cBhvr additive="base">
                                        <p:cTn id="45" dur="500" fill="hold"/>
                                        <p:tgtEl>
                                          <p:spTgt spid="15"/>
                                        </p:tgtEl>
                                        <p:attrNameLst>
                                          <p:attrName>ppt_x</p:attrName>
                                        </p:attrNameLst>
                                      </p:cBhvr>
                                      <p:tavLst>
                                        <p:tav tm="0">
                                          <p:val>
                                            <p:strVal val="#ppt_x"/>
                                          </p:val>
                                        </p:tav>
                                        <p:tav tm="100000">
                                          <p:val>
                                            <p:strVal val="#ppt_x"/>
                                          </p:val>
                                        </p:tav>
                                      </p:tavLst>
                                    </p:anim>
                                    <p:anim calcmode="lin" valueType="num">
                                      <p:cBhvr additive="base">
                                        <p:cTn id="46" dur="500" fill="hold"/>
                                        <p:tgtEl>
                                          <p:spTgt spid="15"/>
                                        </p:tgtEl>
                                        <p:attrNameLst>
                                          <p:attrName>ppt_y</p:attrName>
                                        </p:attrNameLst>
                                      </p:cBhvr>
                                      <p:tavLst>
                                        <p:tav tm="0">
                                          <p:val>
                                            <p:strVal val="1+#ppt_h/2"/>
                                          </p:val>
                                        </p:tav>
                                        <p:tav tm="100000">
                                          <p:val>
                                            <p:strVal val="#ppt_y"/>
                                          </p:val>
                                        </p:tav>
                                      </p:tavLst>
                                    </p:anim>
                                  </p:childTnLst>
                                </p:cTn>
                              </p:par>
                              <p:par>
                                <p:cTn id="47" presetID="2" presetClass="entr" presetSubtype="4" fill="hold" nodeType="withEffect">
                                  <p:stCondLst>
                                    <p:cond delay="0"/>
                                  </p:stCondLst>
                                  <p:childTnLst>
                                    <p:set>
                                      <p:cBhvr>
                                        <p:cTn id="48" dur="1" fill="hold">
                                          <p:stCondLst>
                                            <p:cond delay="0"/>
                                          </p:stCondLst>
                                        </p:cTn>
                                        <p:tgtEl>
                                          <p:spTgt spid="7"/>
                                        </p:tgtEl>
                                        <p:attrNameLst>
                                          <p:attrName>style.visibility</p:attrName>
                                        </p:attrNameLst>
                                      </p:cBhvr>
                                      <p:to>
                                        <p:strVal val="visible"/>
                                      </p:to>
                                    </p:set>
                                    <p:anim calcmode="lin" valueType="num">
                                      <p:cBhvr additive="base">
                                        <p:cTn id="49" dur="500" fill="hold"/>
                                        <p:tgtEl>
                                          <p:spTgt spid="7"/>
                                        </p:tgtEl>
                                        <p:attrNameLst>
                                          <p:attrName>ppt_x</p:attrName>
                                        </p:attrNameLst>
                                      </p:cBhvr>
                                      <p:tavLst>
                                        <p:tav tm="0">
                                          <p:val>
                                            <p:strVal val="#ppt_x"/>
                                          </p:val>
                                        </p:tav>
                                        <p:tav tm="100000">
                                          <p:val>
                                            <p:strVal val="#ppt_x"/>
                                          </p:val>
                                        </p:tav>
                                      </p:tavLst>
                                    </p:anim>
                                    <p:anim calcmode="lin" valueType="num">
                                      <p:cBhvr additive="base">
                                        <p:cTn id="5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AutoShape 2"/>
          <p:cNvSpPr>
            <a:spLocks noGrp="1" noChangeArrowheads="1"/>
          </p:cNvSpPr>
          <p:nvPr>
            <p:ph type="title"/>
          </p:nvPr>
        </p:nvSpPr>
        <p:spPr/>
        <p:txBody>
          <a:bodyPr/>
          <a:lstStyle/>
          <a:p>
            <a:pPr eaLnBrk="1" hangingPunct="1"/>
            <a:r>
              <a:rPr lang="en-US" altLang="en-US" sz="3200"/>
              <a:t>Contents</a:t>
            </a:r>
          </a:p>
        </p:txBody>
      </p:sp>
      <p:sp>
        <p:nvSpPr>
          <p:cNvPr id="5123" name="Rectangle 3"/>
          <p:cNvSpPr>
            <a:spLocks noGrp="1" noChangeArrowheads="1"/>
          </p:cNvSpPr>
          <p:nvPr>
            <p:ph type="body" idx="1"/>
          </p:nvPr>
        </p:nvSpPr>
        <p:spPr>
          <a:xfrm>
            <a:off x="838200" y="2057400"/>
            <a:ext cx="7693025" cy="3581400"/>
          </a:xfrm>
        </p:spPr>
        <p:txBody>
          <a:bodyPr/>
          <a:lstStyle/>
          <a:p>
            <a:pPr eaLnBrk="1" hangingPunct="1">
              <a:lnSpc>
                <a:spcPct val="80000"/>
              </a:lnSpc>
            </a:pPr>
            <a:r>
              <a:rPr lang="en-GB" altLang="en-US" sz="2400" dirty="0"/>
              <a:t>Introduction</a:t>
            </a:r>
          </a:p>
          <a:p>
            <a:pPr eaLnBrk="1" hangingPunct="1">
              <a:lnSpc>
                <a:spcPct val="80000"/>
              </a:lnSpc>
            </a:pPr>
            <a:endParaRPr lang="en-US" altLang="en-US" sz="2400" dirty="0"/>
          </a:p>
          <a:p>
            <a:pPr eaLnBrk="1" hangingPunct="1">
              <a:lnSpc>
                <a:spcPct val="80000"/>
              </a:lnSpc>
            </a:pPr>
            <a:r>
              <a:rPr lang="en-US" altLang="en-US" sz="2400" dirty="0"/>
              <a:t>Applications</a:t>
            </a:r>
          </a:p>
          <a:p>
            <a:pPr eaLnBrk="1" hangingPunct="1">
              <a:lnSpc>
                <a:spcPct val="80000"/>
              </a:lnSpc>
            </a:pPr>
            <a:endParaRPr lang="en-US" altLang="en-US" sz="2400" dirty="0"/>
          </a:p>
          <a:p>
            <a:pPr eaLnBrk="1" hangingPunct="1">
              <a:lnSpc>
                <a:spcPct val="80000"/>
              </a:lnSpc>
            </a:pPr>
            <a:r>
              <a:rPr lang="en-US" altLang="en-US" sz="2400" dirty="0"/>
              <a:t>Types of Machine Learning</a:t>
            </a:r>
            <a:endParaRPr lang="en-GB" altLang="en-US" sz="2400" dirty="0"/>
          </a:p>
          <a:p>
            <a:pPr eaLnBrk="1" hangingPunct="1">
              <a:lnSpc>
                <a:spcPct val="80000"/>
              </a:lnSpc>
            </a:pPr>
            <a:endParaRPr lang="en-GB" altLang="en-US" sz="2400" dirty="0"/>
          </a:p>
          <a:p>
            <a:pPr eaLnBrk="1" hangingPunct="1">
              <a:lnSpc>
                <a:spcPct val="80000"/>
              </a:lnSpc>
            </a:pPr>
            <a:r>
              <a:rPr lang="en-GB" altLang="en-US" sz="2400" dirty="0"/>
              <a:t>Conclusions</a:t>
            </a:r>
            <a:endParaRPr lang="en-GB" altLang="en-US" sz="2000" dirty="0"/>
          </a:p>
          <a:p>
            <a:pPr eaLnBrk="1" hangingPunct="1">
              <a:lnSpc>
                <a:spcPct val="80000"/>
              </a:lnSpc>
              <a:buFont typeface="Wingdings" panose="05000000000000000000" pitchFamily="2" charset="2"/>
              <a:buNone/>
            </a:pPr>
            <a:br>
              <a:rPr lang="en-GB" altLang="en-US" sz="2000" dirty="0"/>
            </a:br>
            <a:endParaRPr lang="en-US" altLang="en-US" sz="2000" dirty="0"/>
          </a:p>
        </p:txBody>
      </p:sp>
    </p:spTree>
  </p:cSld>
  <p:clrMapOvr>
    <a:masterClrMapping/>
  </p:clrMapOvr>
  <p:transition spd="med">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12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12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12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12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12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p:txBody>
          <a:bodyPr/>
          <a:lstStyle/>
          <a:p>
            <a:r>
              <a:rPr lang="en-GB" altLang="en-US" dirty="0"/>
              <a:t>Unsupervised Learning</a:t>
            </a:r>
          </a:p>
        </p:txBody>
      </p:sp>
      <p:sp>
        <p:nvSpPr>
          <p:cNvPr id="10243" name="Content Placeholder 2"/>
          <p:cNvSpPr>
            <a:spLocks noGrp="1"/>
          </p:cNvSpPr>
          <p:nvPr>
            <p:ph idx="1"/>
          </p:nvPr>
        </p:nvSpPr>
        <p:spPr>
          <a:xfrm>
            <a:off x="877887" y="1828800"/>
            <a:ext cx="7693025" cy="990600"/>
          </a:xfrm>
        </p:spPr>
        <p:txBody>
          <a:bodyPr/>
          <a:lstStyle/>
          <a:p>
            <a:r>
              <a:rPr lang="en-US" dirty="0"/>
              <a:t>Where the model is trained on unlabeled data to find patterns or relationships in the data.</a:t>
            </a:r>
          </a:p>
          <a:p>
            <a:r>
              <a:rPr lang="en-GB" altLang="en-US" dirty="0"/>
              <a:t>Applications</a:t>
            </a:r>
          </a:p>
          <a:p>
            <a:pPr lvl="1"/>
            <a:r>
              <a:rPr lang="en-GB" altLang="en-US" dirty="0"/>
              <a:t>Fraud Detection: Identify groups of motor insurance policy holders with a high average claim cost</a:t>
            </a:r>
          </a:p>
          <a:p>
            <a:pPr lvl="1"/>
            <a:r>
              <a:rPr lang="en-US" dirty="0"/>
              <a:t>Social Networks: Recognize communities within large groups of people</a:t>
            </a:r>
            <a:endParaRPr lang="en-GB" altLang="en-US" dirty="0"/>
          </a:p>
        </p:txBody>
      </p:sp>
    </p:spTree>
    <p:extLst>
      <p:ext uri="{BB962C8B-B14F-4D97-AF65-F5344CB8AC3E}">
        <p14:creationId xmlns:p14="http://schemas.microsoft.com/office/powerpoint/2010/main" val="3012502690"/>
      </p:ext>
    </p:extLst>
  </p:cSld>
  <p:clrMapOvr>
    <a:masterClrMapping/>
  </p:clrMapOvr>
  <p:transition spd="med">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24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24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24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24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3200400" y="27709"/>
            <a:ext cx="7924800" cy="609600"/>
          </a:xfrm>
        </p:spPr>
        <p:txBody>
          <a:bodyPr/>
          <a:lstStyle/>
          <a:p>
            <a:r>
              <a:rPr lang="en-GB" altLang="en-US" dirty="0"/>
              <a:t>Unsupervised Learning</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 y="637309"/>
            <a:ext cx="8229616" cy="5486411"/>
          </a:xfrm>
          <a:prstGeom prst="rect">
            <a:avLst/>
          </a:prstGeom>
        </p:spPr>
      </p:pic>
    </p:spTree>
    <p:extLst>
      <p:ext uri="{BB962C8B-B14F-4D97-AF65-F5344CB8AC3E}">
        <p14:creationId xmlns:p14="http://schemas.microsoft.com/office/powerpoint/2010/main" val="347031859"/>
      </p:ext>
    </p:extLst>
  </p:cSld>
  <p:clrMapOvr>
    <a:masterClrMapping/>
  </p:clrMapOvr>
  <p:transition spd="med">
    <p:fade thruBlk="1"/>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6400" y="1905000"/>
            <a:ext cx="6076950" cy="4562475"/>
          </a:xfrm>
          <a:prstGeom prst="rect">
            <a:avLst/>
          </a:prstGeom>
        </p:spPr>
      </p:pic>
      <p:sp>
        <p:nvSpPr>
          <p:cNvPr id="5" name="Title 1"/>
          <p:cNvSpPr>
            <a:spLocks noGrp="1"/>
          </p:cNvSpPr>
          <p:nvPr>
            <p:ph type="title"/>
          </p:nvPr>
        </p:nvSpPr>
        <p:spPr>
          <a:xfrm>
            <a:off x="762000" y="762000"/>
            <a:ext cx="7924800" cy="609600"/>
          </a:xfrm>
        </p:spPr>
        <p:txBody>
          <a:bodyPr/>
          <a:lstStyle/>
          <a:p>
            <a:r>
              <a:rPr lang="en-GB" altLang="en-US" dirty="0"/>
              <a:t>Unsupervised Learning</a:t>
            </a:r>
          </a:p>
        </p:txBody>
      </p:sp>
    </p:spTree>
    <p:extLst>
      <p:ext uri="{BB962C8B-B14F-4D97-AF65-F5344CB8AC3E}">
        <p14:creationId xmlns:p14="http://schemas.microsoft.com/office/powerpoint/2010/main" val="945846456"/>
      </p:ext>
    </p:extLst>
  </p:cSld>
  <p:clrMapOvr>
    <a:masterClrMapping/>
  </p:clrMapOvr>
  <p:transition spd="med">
    <p:fade thruBlk="1"/>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GB" altLang="en-US"/>
              <a:t>Unsupervised Learning</a:t>
            </a:r>
          </a:p>
        </p:txBody>
      </p:sp>
      <p:pic>
        <p:nvPicPr>
          <p:cNvPr id="4" name="Picture 3" descr="2007_000032.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66800" y="1981200"/>
            <a:ext cx="15240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descr="2007_000033.jpg"/>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43600" y="3124200"/>
            <a:ext cx="16002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descr="2007_000256.jp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343400" y="1981200"/>
            <a:ext cx="15240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descr="2008_000134.jpg"/>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66800" y="3124200"/>
            <a:ext cx="15240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7" descr="2008_001120.jpg"/>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2667000" y="1981200"/>
            <a:ext cx="15240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8" descr="2008_001514.jpg"/>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343400" y="3124200"/>
            <a:ext cx="15240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9" descr="2008_002221.jpg"/>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2667000" y="3124200"/>
            <a:ext cx="15240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0" descr="2008_002255.jpg"/>
          <p:cNvPicPr>
            <a:picLocks noChangeAspect="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943600" y="1981200"/>
            <a:ext cx="16002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11"/>
          <p:cNvSpPr txBox="1">
            <a:spLocks noChangeArrowheads="1"/>
          </p:cNvSpPr>
          <p:nvPr/>
        </p:nvSpPr>
        <p:spPr bwMode="auto">
          <a:xfrm>
            <a:off x="1295400" y="4800600"/>
            <a:ext cx="63246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GB" altLang="en-US"/>
              <a:t>Objective is simply to divide above Images into N groups</a:t>
            </a:r>
          </a:p>
          <a:p>
            <a:pPr eaLnBrk="1" hangingPunct="1"/>
            <a:r>
              <a:rPr lang="en-GB" altLang="en-US"/>
              <a:t>Here ideally N = 2</a:t>
            </a:r>
          </a:p>
        </p:txBody>
      </p:sp>
    </p:spTree>
  </p:cSld>
  <p:clrMapOvr>
    <a:masterClrMapping/>
  </p:clrMapOvr>
  <p:transition spd="med">
    <p:fade thruBlk="1"/>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ppt_x"/>
                                          </p:val>
                                        </p:tav>
                                        <p:tav tm="100000">
                                          <p:val>
                                            <p:strVal val="#ppt_x"/>
                                          </p:val>
                                        </p:tav>
                                      </p:tavLst>
                                    </p:anim>
                                    <p:anim calcmode="lin" valueType="num">
                                      <p:cBhvr additive="base">
                                        <p:cTn id="16" dur="500" fill="hold"/>
                                        <p:tgtEl>
                                          <p:spTgt spid="6"/>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additive="base">
                                        <p:cTn id="23" dur="500" fill="hold"/>
                                        <p:tgtEl>
                                          <p:spTgt spid="8"/>
                                        </p:tgtEl>
                                        <p:attrNameLst>
                                          <p:attrName>ppt_x</p:attrName>
                                        </p:attrNameLst>
                                      </p:cBhvr>
                                      <p:tavLst>
                                        <p:tav tm="0">
                                          <p:val>
                                            <p:strVal val="#ppt_x"/>
                                          </p:val>
                                        </p:tav>
                                        <p:tav tm="100000">
                                          <p:val>
                                            <p:strVal val="#ppt_x"/>
                                          </p:val>
                                        </p:tav>
                                      </p:tavLst>
                                    </p:anim>
                                    <p:anim calcmode="lin" valueType="num">
                                      <p:cBhvr additive="base">
                                        <p:cTn id="24" dur="500" fill="hold"/>
                                        <p:tgtEl>
                                          <p:spTgt spid="8"/>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fill="hold"/>
                                        <p:tgtEl>
                                          <p:spTgt spid="9"/>
                                        </p:tgtEl>
                                        <p:attrNameLst>
                                          <p:attrName>ppt_x</p:attrName>
                                        </p:attrNameLst>
                                      </p:cBhvr>
                                      <p:tavLst>
                                        <p:tav tm="0">
                                          <p:val>
                                            <p:strVal val="#ppt_x"/>
                                          </p:val>
                                        </p:tav>
                                        <p:tav tm="100000">
                                          <p:val>
                                            <p:strVal val="#ppt_x"/>
                                          </p:val>
                                        </p:tav>
                                      </p:tavLst>
                                    </p:anim>
                                    <p:anim calcmode="lin" valueType="num">
                                      <p:cBhvr additive="base">
                                        <p:cTn id="28" dur="500" fill="hold"/>
                                        <p:tgtEl>
                                          <p:spTgt spid="9"/>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additive="base">
                                        <p:cTn id="31" dur="500" fill="hold"/>
                                        <p:tgtEl>
                                          <p:spTgt spid="10"/>
                                        </p:tgtEl>
                                        <p:attrNameLst>
                                          <p:attrName>ppt_x</p:attrName>
                                        </p:attrNameLst>
                                      </p:cBhvr>
                                      <p:tavLst>
                                        <p:tav tm="0">
                                          <p:val>
                                            <p:strVal val="#ppt_x"/>
                                          </p:val>
                                        </p:tav>
                                        <p:tav tm="100000">
                                          <p:val>
                                            <p:strVal val="#ppt_x"/>
                                          </p:val>
                                        </p:tav>
                                      </p:tavLst>
                                    </p:anim>
                                    <p:anim calcmode="lin" valueType="num">
                                      <p:cBhvr additive="base">
                                        <p:cTn id="32" dur="500" fill="hold"/>
                                        <p:tgtEl>
                                          <p:spTgt spid="10"/>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11"/>
                                        </p:tgtEl>
                                        <p:attrNameLst>
                                          <p:attrName>style.visibility</p:attrName>
                                        </p:attrNameLst>
                                      </p:cBhvr>
                                      <p:to>
                                        <p:strVal val="visible"/>
                                      </p:to>
                                    </p:set>
                                    <p:anim calcmode="lin" valueType="num">
                                      <p:cBhvr additive="base">
                                        <p:cTn id="35" dur="500" fill="hold"/>
                                        <p:tgtEl>
                                          <p:spTgt spid="11"/>
                                        </p:tgtEl>
                                        <p:attrNameLst>
                                          <p:attrName>ppt_x</p:attrName>
                                        </p:attrNameLst>
                                      </p:cBhvr>
                                      <p:tavLst>
                                        <p:tav tm="0">
                                          <p:val>
                                            <p:strVal val="#ppt_x"/>
                                          </p:val>
                                        </p:tav>
                                        <p:tav tm="100000">
                                          <p:val>
                                            <p:strVal val="#ppt_x"/>
                                          </p:val>
                                        </p:tav>
                                      </p:tavLst>
                                    </p:anim>
                                    <p:anim calcmode="lin" valueType="num">
                                      <p:cBhvr additive="base">
                                        <p:cTn id="36"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37" fill="hold" nodeType="clickPar">
                      <p:stCondLst>
                        <p:cond delay="indefinite"/>
                      </p:stCondLst>
                      <p:childTnLst>
                        <p:par>
                          <p:cTn id="38" fill="hold" nodeType="withGroup">
                            <p:stCondLst>
                              <p:cond delay="0"/>
                            </p:stCondLst>
                            <p:childTnLst>
                              <p:par>
                                <p:cTn id="39" presetID="22" presetClass="entr" presetSubtype="4" fill="hold" grpId="0" nodeType="clickEffect">
                                  <p:stCondLst>
                                    <p:cond delay="0"/>
                                  </p:stCondLst>
                                  <p:childTnLst>
                                    <p:set>
                                      <p:cBhvr>
                                        <p:cTn id="40" dur="1" fill="hold">
                                          <p:stCondLst>
                                            <p:cond delay="0"/>
                                          </p:stCondLst>
                                        </p:cTn>
                                        <p:tgtEl>
                                          <p:spTgt spid="12">
                                            <p:txEl>
                                              <p:pRg st="0" end="0"/>
                                            </p:txEl>
                                          </p:spTgt>
                                        </p:tgtEl>
                                        <p:attrNameLst>
                                          <p:attrName>style.visibility</p:attrName>
                                        </p:attrNameLst>
                                      </p:cBhvr>
                                      <p:to>
                                        <p:strVal val="visible"/>
                                      </p:to>
                                    </p:set>
                                    <p:animEffect transition="in" filter="wipe(down)">
                                      <p:cBhvr>
                                        <p:cTn id="41" dur="500"/>
                                        <p:tgtEl>
                                          <p:spTgt spid="12">
                                            <p:txEl>
                                              <p:pRg st="0" end="0"/>
                                            </p:txEl>
                                          </p:spTgt>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22" presetClass="entr" presetSubtype="4" fill="hold" grpId="0" nodeType="clickEffect">
                                  <p:stCondLst>
                                    <p:cond delay="0"/>
                                  </p:stCondLst>
                                  <p:childTnLst>
                                    <p:set>
                                      <p:cBhvr>
                                        <p:cTn id="45" dur="1" fill="hold">
                                          <p:stCondLst>
                                            <p:cond delay="0"/>
                                          </p:stCondLst>
                                        </p:cTn>
                                        <p:tgtEl>
                                          <p:spTgt spid="12">
                                            <p:txEl>
                                              <p:pRg st="1" end="1"/>
                                            </p:txEl>
                                          </p:spTgt>
                                        </p:tgtEl>
                                        <p:attrNameLst>
                                          <p:attrName>style.visibility</p:attrName>
                                        </p:attrNameLst>
                                      </p:cBhvr>
                                      <p:to>
                                        <p:strVal val="visible"/>
                                      </p:to>
                                    </p:set>
                                    <p:animEffect transition="in" filter="wipe(down)">
                                      <p:cBhvr>
                                        <p:cTn id="46" dur="500"/>
                                        <p:tgtEl>
                                          <p:spTgt spid="1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allAtOnce"/>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p:txBody>
          <a:bodyPr/>
          <a:lstStyle/>
          <a:p>
            <a:r>
              <a:rPr lang="en-GB" altLang="en-US" dirty="0"/>
              <a:t>Reinforcement Learning</a:t>
            </a:r>
          </a:p>
        </p:txBody>
      </p:sp>
      <p:sp>
        <p:nvSpPr>
          <p:cNvPr id="10243" name="Content Placeholder 2"/>
          <p:cNvSpPr>
            <a:spLocks noGrp="1"/>
          </p:cNvSpPr>
          <p:nvPr>
            <p:ph idx="1"/>
          </p:nvPr>
        </p:nvSpPr>
        <p:spPr>
          <a:xfrm>
            <a:off x="877887" y="1828800"/>
            <a:ext cx="7693025" cy="990600"/>
          </a:xfrm>
        </p:spPr>
        <p:txBody>
          <a:bodyPr/>
          <a:lstStyle/>
          <a:p>
            <a:r>
              <a:rPr lang="en-US" dirty="0"/>
              <a:t>Where the model is trained by learning from the consequences of its actions in an environment.</a:t>
            </a:r>
            <a:endParaRPr lang="en-US" altLang="en-US" dirty="0"/>
          </a:p>
          <a:p>
            <a:r>
              <a:rPr lang="en-US" altLang="en-US" dirty="0">
                <a:solidFill>
                  <a:srgbClr val="FF0000"/>
                </a:solidFill>
              </a:rPr>
              <a:t>Applications:</a:t>
            </a:r>
          </a:p>
          <a:p>
            <a:pPr lvl="1"/>
            <a:r>
              <a:rPr lang="en-US" dirty="0"/>
              <a:t>Robotics: Reinforcement learning is being used to train robots to perform tasks such as grasping objects or navigating through environments.</a:t>
            </a:r>
          </a:p>
          <a:p>
            <a:pPr lvl="1"/>
            <a:r>
              <a:rPr lang="en-US" dirty="0"/>
              <a:t>Gaming: Reinforcement learning has been used to train AI agents to play video games, such as ATARI games, to a superhuman level.</a:t>
            </a:r>
          </a:p>
          <a:p>
            <a:pPr lvl="1"/>
            <a:r>
              <a:rPr lang="en-US" dirty="0"/>
              <a:t>Autonomous vehicles:</a:t>
            </a:r>
            <a:endParaRPr lang="en-GB" altLang="en-US" dirty="0"/>
          </a:p>
        </p:txBody>
      </p:sp>
    </p:spTree>
    <p:extLst>
      <p:ext uri="{BB962C8B-B14F-4D97-AF65-F5344CB8AC3E}">
        <p14:creationId xmlns:p14="http://schemas.microsoft.com/office/powerpoint/2010/main" val="427467342"/>
      </p:ext>
    </p:extLst>
  </p:cSld>
  <p:clrMapOvr>
    <a:masterClrMapping/>
  </p:clrMapOvr>
  <p:transition spd="med">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243">
                                            <p:txEl>
                                              <p:pRg st="1" end="1"/>
                                            </p:txEl>
                                          </p:spTgt>
                                        </p:tgtEl>
                                        <p:attrNameLst>
                                          <p:attrName>style.visibility</p:attrName>
                                        </p:attrNameLst>
                                      </p:cBhvr>
                                      <p:to>
                                        <p:strVal val="visible"/>
                                      </p:to>
                                    </p:set>
                                    <p:animEffect transition="in" filter="fade">
                                      <p:cBhvr>
                                        <p:cTn id="7" dur="500"/>
                                        <p:tgtEl>
                                          <p:spTgt spid="10243">
                                            <p:txEl>
                                              <p:pRg st="1" end="1"/>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243">
                                            <p:txEl>
                                              <p:pRg st="2" end="2"/>
                                            </p:txEl>
                                          </p:spTgt>
                                        </p:tgtEl>
                                        <p:attrNameLst>
                                          <p:attrName>style.visibility</p:attrName>
                                        </p:attrNameLst>
                                      </p:cBhvr>
                                      <p:to>
                                        <p:strVal val="visible"/>
                                      </p:to>
                                    </p:set>
                                    <p:animEffect transition="in" filter="fade">
                                      <p:cBhvr>
                                        <p:cTn id="10" dur="500"/>
                                        <p:tgtEl>
                                          <p:spTgt spid="10243">
                                            <p:txEl>
                                              <p:pRg st="2" end="2"/>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243">
                                            <p:txEl>
                                              <p:pRg st="3" end="3"/>
                                            </p:txEl>
                                          </p:spTgt>
                                        </p:tgtEl>
                                        <p:attrNameLst>
                                          <p:attrName>style.visibility</p:attrName>
                                        </p:attrNameLst>
                                      </p:cBhvr>
                                      <p:to>
                                        <p:strVal val="visible"/>
                                      </p:to>
                                    </p:set>
                                    <p:animEffect transition="in" filter="fade">
                                      <p:cBhvr>
                                        <p:cTn id="13" dur="500"/>
                                        <p:tgtEl>
                                          <p:spTgt spid="10243">
                                            <p:txEl>
                                              <p:pRg st="3" end="3"/>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243">
                                            <p:txEl>
                                              <p:pRg st="4" end="4"/>
                                            </p:txEl>
                                          </p:spTgt>
                                        </p:tgtEl>
                                        <p:attrNameLst>
                                          <p:attrName>style.visibility</p:attrName>
                                        </p:attrNameLst>
                                      </p:cBhvr>
                                      <p:to>
                                        <p:strVal val="visible"/>
                                      </p:to>
                                    </p:set>
                                    <p:animEffect transition="in" filter="fade">
                                      <p:cBhvr>
                                        <p:cTn id="16" dur="500"/>
                                        <p:tgtEl>
                                          <p:spTgt spid="1024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3"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F98073-A6E6-636E-8CD6-CD7F2C221E18}"/>
              </a:ext>
            </a:extLst>
          </p:cNvPr>
          <p:cNvSpPr>
            <a:spLocks noGrp="1"/>
          </p:cNvSpPr>
          <p:nvPr>
            <p:ph type="title"/>
          </p:nvPr>
        </p:nvSpPr>
        <p:spPr/>
        <p:txBody>
          <a:bodyPr/>
          <a:lstStyle/>
          <a:p>
            <a:r>
              <a:rPr lang="en-US" dirty="0"/>
              <a:t>Reinforcement Learning Workflow</a:t>
            </a:r>
          </a:p>
        </p:txBody>
      </p:sp>
      <p:sp>
        <p:nvSpPr>
          <p:cNvPr id="3" name="Content Placeholder 2">
            <a:extLst>
              <a:ext uri="{FF2B5EF4-FFF2-40B4-BE49-F238E27FC236}">
                <a16:creationId xmlns:a16="http://schemas.microsoft.com/office/drawing/2014/main" id="{3C139324-19A9-D13E-6226-2A2EB7DEDDDB}"/>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0DDA77CD-D10A-91F5-EEBD-388738B30B12}"/>
              </a:ext>
            </a:extLst>
          </p:cNvPr>
          <p:cNvPicPr>
            <a:picLocks noChangeAspect="1"/>
          </p:cNvPicPr>
          <p:nvPr/>
        </p:nvPicPr>
        <p:blipFill>
          <a:blip r:embed="rId2"/>
          <a:stretch>
            <a:fillRect/>
          </a:stretch>
        </p:blipFill>
        <p:spPr>
          <a:xfrm>
            <a:off x="918652" y="2595446"/>
            <a:ext cx="7306695" cy="2205154"/>
          </a:xfrm>
          <a:prstGeom prst="rect">
            <a:avLst/>
          </a:prstGeom>
        </p:spPr>
      </p:pic>
    </p:spTree>
    <p:extLst>
      <p:ext uri="{BB962C8B-B14F-4D97-AF65-F5344CB8AC3E}">
        <p14:creationId xmlns:p14="http://schemas.microsoft.com/office/powerpoint/2010/main" val="449467379"/>
      </p:ext>
    </p:extLst>
  </p:cSld>
  <p:clrMapOvr>
    <a:masterClrMapping/>
  </p:clrMapOvr>
  <p:transition spd="med">
    <p:fade thruBlk="1"/>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27035B-1818-DDED-9635-1DED7431DD90}"/>
              </a:ext>
            </a:extLst>
          </p:cNvPr>
          <p:cNvSpPr>
            <a:spLocks noGrp="1"/>
          </p:cNvSpPr>
          <p:nvPr>
            <p:ph type="title"/>
          </p:nvPr>
        </p:nvSpPr>
        <p:spPr>
          <a:xfrm>
            <a:off x="762000" y="762000"/>
            <a:ext cx="8305800" cy="609600"/>
          </a:xfrm>
        </p:spPr>
        <p:txBody>
          <a:bodyPr/>
          <a:lstStyle/>
          <a:p>
            <a:r>
              <a:rPr lang="en-US" sz="3200" dirty="0"/>
              <a:t>Reinforcement learning in autonomous parking</a:t>
            </a:r>
          </a:p>
        </p:txBody>
      </p:sp>
      <p:sp>
        <p:nvSpPr>
          <p:cNvPr id="3" name="Content Placeholder 2">
            <a:extLst>
              <a:ext uri="{FF2B5EF4-FFF2-40B4-BE49-F238E27FC236}">
                <a16:creationId xmlns:a16="http://schemas.microsoft.com/office/drawing/2014/main" id="{3DA7C891-1159-ADA2-EA33-24DE4FC5C562}"/>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0E7F04F4-F767-4376-3F5F-741DD6CDE136}"/>
              </a:ext>
            </a:extLst>
          </p:cNvPr>
          <p:cNvPicPr>
            <a:picLocks noChangeAspect="1"/>
          </p:cNvPicPr>
          <p:nvPr/>
        </p:nvPicPr>
        <p:blipFill>
          <a:blip r:embed="rId2"/>
          <a:stretch>
            <a:fillRect/>
          </a:stretch>
        </p:blipFill>
        <p:spPr>
          <a:xfrm>
            <a:off x="1009153" y="2514600"/>
            <a:ext cx="7125694" cy="2962688"/>
          </a:xfrm>
          <a:prstGeom prst="rect">
            <a:avLst/>
          </a:prstGeom>
        </p:spPr>
      </p:pic>
    </p:spTree>
    <p:extLst>
      <p:ext uri="{BB962C8B-B14F-4D97-AF65-F5344CB8AC3E}">
        <p14:creationId xmlns:p14="http://schemas.microsoft.com/office/powerpoint/2010/main" val="719035383"/>
      </p:ext>
    </p:extLst>
  </p:cSld>
  <p:clrMapOvr>
    <a:masterClrMapping/>
  </p:clrMapOvr>
  <p:transition spd="med">
    <p:fade thruBlk="1"/>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AutoShape 2"/>
          <p:cNvSpPr>
            <a:spLocks noGrp="1" noChangeArrowheads="1"/>
          </p:cNvSpPr>
          <p:nvPr>
            <p:ph type="title"/>
          </p:nvPr>
        </p:nvSpPr>
        <p:spPr/>
        <p:txBody>
          <a:bodyPr/>
          <a:lstStyle/>
          <a:p>
            <a:pPr eaLnBrk="1" hangingPunct="1"/>
            <a:r>
              <a:rPr lang="en-US" altLang="en-US" sz="3200" dirty="0">
                <a:ea typeface="Calibri" panose="020F0502020204030204" pitchFamily="34" charset="0"/>
                <a:cs typeface="Calibri" panose="020F0502020204030204" pitchFamily="34" charset="0"/>
              </a:rPr>
              <a:t>Tools </a:t>
            </a:r>
          </a:p>
        </p:txBody>
      </p:sp>
      <p:sp>
        <p:nvSpPr>
          <p:cNvPr id="20483" name="Rectangle 3"/>
          <p:cNvSpPr>
            <a:spLocks noGrp="1" noChangeArrowheads="1"/>
          </p:cNvSpPr>
          <p:nvPr>
            <p:ph type="body" idx="1"/>
          </p:nvPr>
        </p:nvSpPr>
        <p:spPr>
          <a:xfrm>
            <a:off x="838200" y="2057400"/>
            <a:ext cx="7693025" cy="2590800"/>
          </a:xfrm>
        </p:spPr>
        <p:txBody>
          <a:bodyPr/>
          <a:lstStyle/>
          <a:p>
            <a:pPr>
              <a:defRPr/>
            </a:pPr>
            <a:r>
              <a:rPr lang="en-US" spc="20" dirty="0"/>
              <a:t>Java (WEKA)</a:t>
            </a:r>
          </a:p>
          <a:p>
            <a:pPr>
              <a:defRPr/>
            </a:pPr>
            <a:r>
              <a:rPr lang="en-US" spc="20" dirty="0"/>
              <a:t>MATLAB</a:t>
            </a:r>
          </a:p>
          <a:p>
            <a:pPr>
              <a:defRPr/>
            </a:pPr>
            <a:r>
              <a:rPr lang="en-US" spc="20" dirty="0"/>
              <a:t>C++ </a:t>
            </a:r>
          </a:p>
          <a:p>
            <a:pPr>
              <a:defRPr/>
            </a:pPr>
            <a:r>
              <a:rPr lang="en-US" spc="20" dirty="0"/>
              <a:t>Python (scikit-learn)</a:t>
            </a:r>
          </a:p>
          <a:p>
            <a:pPr>
              <a:defRPr/>
            </a:pPr>
            <a:r>
              <a:rPr lang="en-GB" dirty="0"/>
              <a:t>Apache Spark (For Clouds)</a:t>
            </a:r>
          </a:p>
          <a:p>
            <a:pPr>
              <a:defRPr/>
            </a:pPr>
            <a:r>
              <a:rPr lang="en-GB" dirty="0"/>
              <a:t>R</a:t>
            </a:r>
          </a:p>
          <a:p>
            <a:pPr>
              <a:defRPr/>
            </a:pPr>
            <a:endParaRPr lang="en-GB" dirty="0"/>
          </a:p>
          <a:p>
            <a:pPr lvl="1">
              <a:buFontTx/>
              <a:buNone/>
              <a:defRPr/>
            </a:pPr>
            <a:endParaRPr lang="en-GB" dirty="0"/>
          </a:p>
          <a:p>
            <a:pPr lvl="1">
              <a:buFontTx/>
              <a:buNone/>
              <a:defRPr/>
            </a:pPr>
            <a:br>
              <a:rPr lang="en-GB" dirty="0"/>
            </a:br>
            <a:endParaRPr lang="en-GB" dirty="0"/>
          </a:p>
          <a:p>
            <a:pPr eaLnBrk="1" hangingPunct="1">
              <a:lnSpc>
                <a:spcPct val="80000"/>
              </a:lnSpc>
              <a:buFont typeface="Wingdings" panose="05000000000000000000" pitchFamily="2" charset="2"/>
              <a:buNone/>
              <a:defRPr/>
            </a:pPr>
            <a:br>
              <a:rPr lang="en-GB" sz="2000" dirty="0"/>
            </a:br>
            <a:endParaRPr lang="en-US" sz="2000" dirty="0"/>
          </a:p>
        </p:txBody>
      </p:sp>
    </p:spTree>
    <p:extLst>
      <p:ext uri="{BB962C8B-B14F-4D97-AF65-F5344CB8AC3E}">
        <p14:creationId xmlns:p14="http://schemas.microsoft.com/office/powerpoint/2010/main" val="1027472703"/>
      </p:ext>
    </p:extLst>
  </p:cSld>
  <p:clrMapOvr>
    <a:masterClrMapping/>
  </p:clrMapOvr>
  <p:transition spd="med">
    <p:fade thruBlk="1"/>
  </p:transition>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a:xfrm>
            <a:off x="685800" y="2895600"/>
            <a:ext cx="8229600" cy="1362075"/>
          </a:xfrm>
        </p:spPr>
        <p:txBody>
          <a:bodyPr/>
          <a:lstStyle/>
          <a:p>
            <a:pPr>
              <a:defRPr/>
            </a:pPr>
            <a:r>
              <a:rPr lang="en-GB" dirty="0"/>
              <a:t>What is this course all about ?</a:t>
            </a:r>
          </a:p>
        </p:txBody>
      </p:sp>
      <p:sp>
        <p:nvSpPr>
          <p:cNvPr id="14339"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CA9F6E12-8B35-42F4-85EF-CFD43DA7D803}" type="slidenum">
              <a:rPr lang="ar-SA">
                <a:solidFill>
                  <a:schemeClr val="bg1"/>
                </a:solidFill>
              </a:rPr>
              <a:pPr eaLnBrk="1" hangingPunct="1"/>
              <a:t>28</a:t>
            </a:fld>
            <a:endParaRPr lang="ar-SA">
              <a:solidFill>
                <a:schemeClr val="bg1"/>
              </a:solidFill>
            </a:endParaRPr>
          </a:p>
        </p:txBody>
      </p:sp>
      <p:sp>
        <p:nvSpPr>
          <p:cNvPr id="14340" name="AutoShape 2" descr="data:image/jpeg;base64,/9j/4AAQSkZJRgABAQAAAQABAAD/2wCEAAkGBhAQEA8PDw8QEA8QEBAPEA0PDw8NDxAOFBAVFRQQEhIXHCceFxkjGRQUIC8gIycpLi0sFR4xODI2NyYrLCkBCQoKDgwOGg8PGjQkHyI1KSo1Ki0sLCksLTUpLCksLCosNS0tLCkpLyktLCkvLy4sLCwqLCkpNSwsKSwsNSwsLP/AABEIAOAA4QMBIgACEQEDEQH/xAAcAAEAAQUBAQAAAAAAAAAAAAAAAgEDBQYHBAj/xABBEAABAwIDBAcEBwcDBQAAAAABAAIDBBEFEiEGMUFRBxMiYXGBoRQykcEjQlJicoKxFTNDkrLR8FNz4TREVIOi/8QAGgEBAAIDAQAAAAAAAAAAAAAAAAMEAgUGAf/EAC0RAQACAgEDAgUDBAMAAAAAAAABAgMRBAUhMRJBUaGx0fBhceEyQoGRExQi/9oADAMBAAIRAxEAPwDuCIiAiIgIiICIiAiKj3gAkkAAXJJsAOZKCqLVsU6TMNpyWmfrnDe2naZv/v3fVYGbpspgexSzuHNzomegJUU5aR5ldpwOTeN1pP0+ro6LnUPTXSk9ulqGjm0xP+YWaw/pPwyaw68xOPCdjox/Nq31XsZaT7l+Byad5pP1+ja0VunqWSND43tew7nscHtPgRorikUpjQiIgIiICIiAiIgIiICIiAiIgIiICIiAiIgIi1/bLa6PDoC82dM+4hhv7zvtO5NHH4Ly0xWNykx47ZbRSkbmVdrds6fDo7yHPM4fR07SM7vvE/Vb3/C64ptHtlV17j10hEV+zTx3bE3ldv1j3m6xmI4jLUSvmmeXyPN3OPoAOAHALzLW5c03/Z2fC6dj40bnvb4/YREUDZCIiD14Zi89M7PTzSRO5scQD+Ju53mCul7K9MAcWxYg0NJ0FVGLN/8AYzh4t07guUopKZLU8KvI4eHkRq8d/j7vqOKVr2texwc1wDmuaQ5rmncQRvCmuD7CbfSUDxFKXPo3HtR7zETvkj+bePjv7pT1DJGNkjcHse0Oa9pu1zSLggrY48sZIcdzeFfi31PeJ8SuIiKVREREBERAREQEREBERAREQEREBERBjsexuOjgfUSnRujWD3nvPusb3n01PBfPu0WPS1s755jcnQNHusaNzGjkP+eJWz9KG0xqKp0LHfQ0xMbQNzpt0j/I9n8p5rRFrc+T1W1HiHZ9L4UYMUXt/Vb5R8PuKqoirtsqrM1Wxm868hqVk6HZfEKwWo6WSRu4zHLFEO4SPIaT4Eq9L0M4za/s8bj9ltTBm9XAeqsY8E2jctRy+pVxW9FNba9+14+TvgF6IKtj9GnXluPwXhxjZqsozaqppoLmwdIwhjjya8dl3kV4Y2KScFVWnU8u++phsSLzUkziLP1PB3HwPPxXoVa1JrPdusGeuau4VXSeiTa8xyfs+Z30chJpyT7ku8x+DtSO/wDEubKUUrmua5pLXNIc1w0LXA3BHeClLzS24ecnj15GOcdvf5fq+pEWK2WxoVlJBU6XkZ2wPqytOV4/mB8rLKrbRO43DgL0mlprbzHYREXrEREQEREBERAREQEREBERAWN2kxX2WkqKjjHE4t/3D2WD+YtWSWC202bdiFI+lZOacvcx3WBnWe6b5SLjS9uPBeW3rskxemLx6/G+75urcWAcRq/XtOvrm+apFWsd9ax5O0Wfx3ocxSmu5kTaqMfXpnZ3W74nWdfwBWlTwuY4ska5j272PaWPHi06hU5wRrTo69TyWt6omJj4M6vfgOEPq6mGmZoZXhpdvys3vf5NBPktTiqHN91xHdw+C7p0O7G1EINfVsEbpI8kERBEgY4gmV4PukgAAb7E81hGCZn9E+Tqla45nWrezpVDRMhjjhiaGxxsaxjRwa0WCvoi2DkpnfeVqppWSsdHIxskbxZ0b2h7HDkWnQrivSP0VspL1lED7Nf6WDV3UEnR7CdSy/A7vDd29W54Gva5j2hzHtLXNOoc0ixB8QV5MbZ48k0nb5XuGhIZL38Ve2ows0tZU0pJIhlcxpO8x72E+LS0rbtjOiqoqWNmqHezQPs5oLc08jeYYdGg83fBUr1m/aHS8fNTB/7vOolp6LulJ0W4XGLOhfKftSTSXPkwtHorOIdE+GyA9W2WB3B0crni/e2S/wAlj/1rpo61x961P76/ljuhPES6Gqpyf3cjJWjukaWn1j9V0tc92C2MqMOrpw5wlp5KfsTt7ILmyts17fqusTzG/XeuhK3hiYpqXP8AUbUvnm+OdxOp+QiIpVAREQEREBERAREQEREBERAREQFj8XwClq25KqninbuHWMa4t/C7e3yKyCIb00nDuh/C4KptUyOQ5O0ynkk62Bsl9HgOGYkcASRx4BbsiLzWmU2m3kREXrERFaqalkbHySODWMaXvedA1oFyT5IeXMarZllVtBVzStDoaYUznNIu185gZkaRxAAzEdwHFb/161DZbEuujnqrEGqqp5rHeGZgyNp8GMaFmfalhTxv4rHItPq9E/29v9efmyvXp7QsV7UntKzV2XbU2WQhlzAEf4VrQqllcFnzB45WPxv/AGQZNERAREQEREBERAREQEREBERAREQEREBERARFg9qNsabD2ZpnZpCLxwMsZH9/3W34n1Oi8mYiNyzpjtkt6aRuWWrK2OGN0sr2xxsF3PebNAXE9v8ApGdXE09PdlIDrfR85B0c4cG31DfM8AMJtXtpU4i+8rssTTeOnYSI2d5+07vPosAqOXNNu0eHT8LptcOr5O9vlH8ujbA4iDSmO+scjrjuf2gfiXfBbJ7WuVbO4x7NLc/u3jLJ3Dg7yPoSt9FWCAQQQRcEagjmFYwW9VdfBqOp4Jx55t7W7/dmfalUVSx2H4hCHETNLr2t2i0D4cVmX4THK3NTyZT9iQ3Hk7ePVTtYsipWx7Matkdwu1o8gSf1Cw42adl/e9q27Lp6FbPhEDY4msab5feO4l51JQexERAREQEREBERAREQEREBERAREQEREBEWE2w2kbQUr5zYyHsQsP1pSDa/cACT3BeTMRG5Z46WyWilfMsXt3t6ygb1MWV9W8XDTqyFp/iSfJvHw38MxLEZJ5HSyvdI9xu57zdzjzPyHAaKWJVz5XvkkcXySOLnvdvcTvK8S1uTJN5dnxeJTi19Mefefz2ERFgs7VWZ2fxCozsp4mOnzmzIW6vv93lzN9OOm9R2a2VqcQl6unZo23WTOuIogeLnc+TRqfVd02S2JpsNjtGM8zhaWpeBnf3D7LfujzudVPhx2mdx2avqHKw0pOO0eqfh8Pt9XP63Bp43FkjMrm2uLgjUX0I371PDqySMHte7qB3cVu1XKx8j3mxudPAaD0Cx9RgUMuo7DuY3HxCvuURwvaHNYErasKYLvfrchotfSwud3mVrOG7O9S+5DXN+0L7+8LO1ExiDHt3A2cOBaf8AAgzKK3BOHtDm7j6dyuICIiAiIgIiICIiAiIgIiICIiAiIgLivS5jZlrRTg9imYGkcOueA5x+GQeRXaXOABJ3DUnuXzJi2IGeeec75ZZJPJziQPgQPJVuTbVdN30bFvLN59o+v5LwSu1UEJRUnRzIti2J2OkxKfICWQR2dPNa+Vp3MbzebG3KxPCx1y6+iOjfBRS4dTC1nzNFRIeJfIA4A+DcrfyqbFT1W7tfz+TODFuvmezN4ThENJEyCnjEcbNwG8ni5x3uceJK9FQ0ljwN5a4DxtoriLYOSmZmdy5o7E7HVTjxYc16MZwZgnlGW93ki33u1b1WPk2e/L3XJKPGQbjhG53qp/t64Icbgg3WIZggB1JP5isxRUkcbSMgs73r9okciTwQZTAsTsQL3ad4+a2cG+q1NmKMboGgeAC2LC3l0LHHiCR+Ek29EHrREQEREBERAREQEREBERAREQEREGL2qquqoayTcWU0xH4urNvWy+aHvDRckAczovpnaPB/bKWel6wxdc3L1gaH5e0D7txfdbfxXH8U6AawkmGtgm5CVklOfDs5wq+XHN5ht+DzKcfHaPeZaA2QHcQfAhSWXr+h/GIbn2QSgfWgmik+DSQ70WDfs1iMb2xmjrGvccrWGnmu48hpYqGcMr9epVnzHzemlpzI+OMb5HsjHi5waP1X1TFGGta1osGgNA5ACwC41sH0RVolgqq+RsLYpI5m0wDZZnljg4Ne4dlg04Fx8F2dT4cc03treocquea+j22IitVbiI5CN4Y4jxylTtW1XFaoda9/Am1+4aA+i8ZnHNXXNDxrxWPlwdpPvOHcHGyC8+oaOKoaov0YNOLuA/urAwxg1dd34iSktSBZoQbNhGzlO+OOWRrnvI1DnuyXBI90aW03FbCBbQbuSx+z/wD00XeHH4vKyKAiIgIiICIiAiIgIiICIiAiIgIiIC8mJYrBTMMtRKyJg+s9wbfuA3k9wWpdIXSB7Danp8pqnNzOc4ZmwsO4kcXHgD4ngDxbGMXmqHl80r5X8XvcXHwHIdw0VfJnis6jy23F6ZbLWMl51X5z9vzs63X9N1GxxbDBPM0fxOxC097QdfiAvdgfS7QVDmxydZTPcbAzBvVE8usabD81guDIof8AnvtsbdNwTGoj/O/yH1iCi5h0NbWPla+gmcXOhZ1kDibnqbgOjv8AdJbbudbgF09XKW9Ubc9nwzhvNJERFkhafLHkc9o3Nc5o8ASArD3L015+ll/G/wDqK8UhQeOtqMrSTwWLpy55zH4K9isly1nM3PgN3+dyu0EVy0cyB8Sg6Rh8OSKJn2WNHnlF16ERAREQEREBERAREQEVLql0EkUbpdBJFG6XQSRRzJmQfNO1eJOmrayRxN3VEo14Na8taPJrQPJYclbN0lYK6jxCe4tHUOdURO4Fr3Xc0d7XEj4c1q0codpfXgOfcO9a+1JjbrsXJratY9tJIioo1pufREHftWHLewinzfh6s7/zZV39c36JNjX0rH1lQ0smnaGRxOFnRwXDiXDgXEN04Bo5kDouZX8NZrXu5bqGWuTNuvt2TRQzKMs4a0uO4C//AApVBqlcfpJf9x/9RXhmK9NVJ2nOvvJd8TdY+eYIMRMc0jjy0Hkstg8d5YhzkZ/UFiYx2is9s+y9REBwdm8mgn5IN+RRDkzIJIo3S6CSKN1W6CqKl0ugqipdEFvOqZ1bVCguZ0zqySolyC/1idYvMXKDpEHr61U65eIzFWn1B5FBZ2m2dpsQhMFS0kXzMkacskT7Wzsdw8DoeK5HinQbWNcfZqmnmjvp1pfTyAd4AcPgV1qStcNzSvM/E3j6jivJrEpK5bV7RLneC9CM9wayuaxv+nTNMrj+eQAD4FdAwLYbD6MtfFBnlbunnd10gPNt+y097QE/asn+m5SbiMh/huXkUrHsytnyWjU2nTYuvT2hYJta/wCyVdbUO5LJCzHXrG43V9kNHE3PgN3+dyi2crw4gHOuRrpZBhaydXsKw8uinnf7rI5Gxjm/Kbu8gfie5WPY5JDZrHWJALspyjXeSthr3MipjE3cWGNo/Un9fNBpkQ1Wz7Ks+mvyY71IHzWvxUxus/g8whc5zgTdtgBrrcH5INuzpnWLgxUO3i3nde1koNiNyD0ZlXMrIkVc6C9mS6tZlXOgu3S6thyrmQXLqihmVUELJZTsqZUFshULVdyqmVBZLFTIr2VMqDzmNRMa9OVULEHlMY5KJiC9fVqhjQeMwqBjXuMSj1KDwlqi4r3mBR9mCDE1MoykE5fvcljDtFGzsuc2/MG4P9lszqIHgvNNgUL/AH4mO8WgoMONo28HBeHFMRMrR1dnSA6C4F28fks6dkKQ/wDbs8sw/Qq7BszTs9yJrfC6DTI5agfwHHwcw/NX21dR/wCNJ5ZT81uwwtg4KYw9vJBpsVZUbvZpfMAD9Vs1DM4MaHA3A18d694owpClQWRMpiRXBTqXUIIB6kHKvUqXVIKByrmVRGnVoGZUUsiIL1kspWSyCNlSymlkELJlUrJZBEhUyqdksghlTKp2SyCGVUyq5ZLILeRMquWSyC3kTIrlksgt5EyK5ZLILeVVyqdksghlVcqlZLII5UyqdkQQyquVSsiCOVMqlZLII5UUkQf/2Q=="/>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p>
        </p:txBody>
      </p:sp>
      <p:pic>
        <p:nvPicPr>
          <p:cNvPr id="1434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0" y="4114800"/>
            <a:ext cx="2143125" cy="213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77898252"/>
      </p:ext>
    </p:extLst>
  </p:cSld>
  <p:clrMapOvr>
    <a:masterClrMapping/>
  </p:clrMapOvr>
  <p:transition spd="med">
    <p:fade thruBlk="1"/>
  </p:transition>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362" name="Title 4"/>
          <p:cNvSpPr>
            <a:spLocks noGrp="1"/>
          </p:cNvSpPr>
          <p:nvPr>
            <p:ph type="title"/>
          </p:nvPr>
        </p:nvSpPr>
        <p:spPr/>
        <p:txBody>
          <a:bodyPr/>
          <a:lstStyle/>
          <a:p>
            <a:r>
              <a:rPr lang="en-GB"/>
              <a:t>Course Description</a:t>
            </a:r>
          </a:p>
        </p:txBody>
      </p:sp>
      <p:sp>
        <p:nvSpPr>
          <p:cNvPr id="6" name="Content Placeholder 5"/>
          <p:cNvSpPr>
            <a:spLocks noGrp="1"/>
          </p:cNvSpPr>
          <p:nvPr>
            <p:ph idx="1"/>
          </p:nvPr>
        </p:nvSpPr>
        <p:spPr/>
        <p:txBody>
          <a:bodyPr>
            <a:normAutofit fontScale="85000" lnSpcReduction="20000"/>
          </a:bodyPr>
          <a:lstStyle/>
          <a:p>
            <a:pPr>
              <a:lnSpc>
                <a:spcPct val="150000"/>
              </a:lnSpc>
              <a:buFont typeface="Wingdings" panose="05000000000000000000" pitchFamily="2" charset="2"/>
              <a:buChar char="q"/>
              <a:defRPr/>
            </a:pPr>
            <a:r>
              <a:rPr lang="en-GB" dirty="0"/>
              <a:t>This course is about gaining an </a:t>
            </a:r>
            <a:r>
              <a:rPr lang="en-GB" dirty="0">
                <a:solidFill>
                  <a:srgbClr val="FF0000"/>
                </a:solidFill>
              </a:rPr>
              <a:t>understanding of machine learning problems and their solutions</a:t>
            </a:r>
            <a:r>
              <a:rPr lang="en-GB" dirty="0"/>
              <a:t>.</a:t>
            </a:r>
          </a:p>
          <a:p>
            <a:pPr>
              <a:lnSpc>
                <a:spcPct val="150000"/>
              </a:lnSpc>
              <a:buFont typeface="Wingdings" panose="05000000000000000000" pitchFamily="2" charset="2"/>
              <a:buChar char="q"/>
              <a:defRPr/>
            </a:pPr>
            <a:r>
              <a:rPr lang="en-GB" dirty="0"/>
              <a:t>This course will not only provide the students a comprehension of the benefits of machine learning, but also provide them with an </a:t>
            </a:r>
            <a:r>
              <a:rPr lang="en-GB" dirty="0">
                <a:solidFill>
                  <a:srgbClr val="FF0000"/>
                </a:solidFill>
              </a:rPr>
              <a:t>understanding of the types of problems and their associated solutions</a:t>
            </a:r>
            <a:r>
              <a:rPr lang="en-GB" dirty="0"/>
              <a:t>. </a:t>
            </a:r>
          </a:p>
          <a:p>
            <a:pPr>
              <a:lnSpc>
                <a:spcPct val="150000"/>
              </a:lnSpc>
              <a:buFont typeface="Wingdings" panose="05000000000000000000" pitchFamily="2" charset="2"/>
              <a:buChar char="q"/>
              <a:defRPr/>
            </a:pPr>
            <a:r>
              <a:rPr lang="en-GB" dirty="0"/>
              <a:t>It will also impart </a:t>
            </a:r>
            <a:r>
              <a:rPr lang="en-GB" dirty="0">
                <a:solidFill>
                  <a:srgbClr val="00B050"/>
                </a:solidFill>
              </a:rPr>
              <a:t>them skills for pre-processing of data and post-processing of results</a:t>
            </a:r>
            <a:r>
              <a:rPr lang="en-GB" dirty="0"/>
              <a:t>.</a:t>
            </a:r>
          </a:p>
        </p:txBody>
      </p:sp>
      <p:sp>
        <p:nvSpPr>
          <p:cNvPr id="15364" name="Slide Number Placeholder 3"/>
          <p:cNvSpPr>
            <a:spLocks noGrp="1"/>
          </p:cNvSpPr>
          <p:nvPr>
            <p:ph type="sldNum" sz="quarter" idx="10"/>
          </p:nvPr>
        </p:nvSpPr>
        <p:spPr>
          <a:xfrm>
            <a:off x="8686800" y="6529388"/>
            <a:ext cx="457200" cy="3286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8E51437C-1AB0-4CFA-80CC-46199E25DB04}" type="slidenum">
              <a:rPr lang="ar-SA">
                <a:solidFill>
                  <a:schemeClr val="bg1"/>
                </a:solidFill>
              </a:rPr>
              <a:pPr eaLnBrk="1" hangingPunct="1"/>
              <a:t>29</a:t>
            </a:fld>
            <a:endParaRPr lang="ar-SA">
              <a:solidFill>
                <a:schemeClr val="bg1"/>
              </a:solidFill>
            </a:endParaRPr>
          </a:p>
        </p:txBody>
      </p:sp>
    </p:spTree>
    <p:extLst>
      <p:ext uri="{BB962C8B-B14F-4D97-AF65-F5344CB8AC3E}">
        <p14:creationId xmlns:p14="http://schemas.microsoft.com/office/powerpoint/2010/main" val="3683878574"/>
      </p:ext>
    </p:extLst>
  </p:cSld>
  <p:clrMapOvr>
    <a:masterClrMapping/>
  </p:clrMapOvr>
  <p:transition spd="med">
    <p:fade thruBlk="1"/>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p:txBody>
          <a:bodyPr/>
          <a:lstStyle/>
          <a:p>
            <a:r>
              <a:rPr lang="en-GB" altLang="en-US" dirty="0"/>
              <a:t>Introduction</a:t>
            </a:r>
          </a:p>
        </p:txBody>
      </p:sp>
      <p:sp>
        <p:nvSpPr>
          <p:cNvPr id="6147" name="Content Placeholder 2"/>
          <p:cNvSpPr>
            <a:spLocks noGrp="1"/>
          </p:cNvSpPr>
          <p:nvPr>
            <p:ph idx="1"/>
          </p:nvPr>
        </p:nvSpPr>
        <p:spPr>
          <a:xfrm>
            <a:off x="838200" y="2057401"/>
            <a:ext cx="7693025" cy="1066800"/>
          </a:xfrm>
        </p:spPr>
        <p:txBody>
          <a:bodyPr/>
          <a:lstStyle/>
          <a:p>
            <a:r>
              <a:rPr lang="en-US" b="1" dirty="0"/>
              <a:t>Machine learning</a:t>
            </a:r>
            <a:r>
              <a:rPr lang="en-US" dirty="0"/>
              <a:t>:</a:t>
            </a:r>
          </a:p>
          <a:p>
            <a:pPr lvl="1"/>
            <a:r>
              <a:rPr lang="en-US" dirty="0"/>
              <a:t>Grew out of work in AI</a:t>
            </a:r>
          </a:p>
          <a:p>
            <a:pPr lvl="1"/>
            <a:r>
              <a:rPr lang="en-US" dirty="0"/>
              <a:t>New capability for computers</a:t>
            </a:r>
            <a:endParaRPr lang="en-US" b="1" dirty="0"/>
          </a:p>
          <a:p>
            <a:pPr lvl="1"/>
            <a:r>
              <a:rPr lang="en-GB" altLang="en-US" dirty="0"/>
              <a:t>Field of study that gives computers ability to learn</a:t>
            </a:r>
          </a:p>
          <a:p>
            <a:endParaRPr lang="en-GB" alt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7000" y="3962400"/>
            <a:ext cx="4038600" cy="2517015"/>
          </a:xfrm>
          <a:prstGeom prst="rect">
            <a:avLst/>
          </a:prstGeom>
        </p:spPr>
      </p:pic>
    </p:spTree>
  </p:cSld>
  <p:clrMapOvr>
    <a:masterClrMapping/>
  </p:clrMapOvr>
  <p:transition spd="med">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14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147">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147">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147">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7" grpId="0" build="p"/>
    </p:bld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386" name="Title 1"/>
          <p:cNvSpPr>
            <a:spLocks noGrp="1"/>
          </p:cNvSpPr>
          <p:nvPr>
            <p:ph type="title"/>
          </p:nvPr>
        </p:nvSpPr>
        <p:spPr/>
        <p:txBody>
          <a:bodyPr/>
          <a:lstStyle/>
          <a:p>
            <a:r>
              <a:rPr lang="en-GB"/>
              <a:t>Course Main Learning Objectives</a:t>
            </a:r>
          </a:p>
        </p:txBody>
      </p:sp>
      <p:sp>
        <p:nvSpPr>
          <p:cNvPr id="3" name="Content Placeholder 2"/>
          <p:cNvSpPr>
            <a:spLocks noGrp="1"/>
          </p:cNvSpPr>
          <p:nvPr>
            <p:ph idx="1"/>
          </p:nvPr>
        </p:nvSpPr>
        <p:spPr>
          <a:xfrm>
            <a:off x="838200" y="1946275"/>
            <a:ext cx="8472488" cy="4876800"/>
          </a:xfrm>
        </p:spPr>
        <p:txBody>
          <a:bodyPr>
            <a:normAutofit/>
          </a:bodyPr>
          <a:lstStyle/>
          <a:p>
            <a:pPr>
              <a:defRPr/>
            </a:pPr>
            <a:r>
              <a:rPr lang="en-US" sz="2400" dirty="0"/>
              <a:t>The students should have a thorough knowledge of the working and steps of various </a:t>
            </a:r>
            <a:r>
              <a:rPr lang="en-US" sz="2400" b="1" dirty="0">
                <a:solidFill>
                  <a:srgbClr val="FF0000"/>
                </a:solidFill>
              </a:rPr>
              <a:t>important algorithms used in machine learning. </a:t>
            </a:r>
          </a:p>
          <a:p>
            <a:pPr>
              <a:defRPr/>
            </a:pPr>
            <a:r>
              <a:rPr lang="en-US" sz="2400" dirty="0"/>
              <a:t>the student would be able to effectively applying machine learning methods to a variety of </a:t>
            </a:r>
            <a:r>
              <a:rPr lang="en-US" sz="2400" b="1" dirty="0">
                <a:solidFill>
                  <a:srgbClr val="FF0000"/>
                </a:solidFill>
              </a:rPr>
              <a:t>real-world problems related to medical, fintech, and cyber security (but not limited to these only).</a:t>
            </a:r>
            <a:endParaRPr lang="en-GB" sz="2400" b="1" dirty="0">
              <a:solidFill>
                <a:srgbClr val="FF0000"/>
              </a:solidFill>
            </a:endParaRPr>
          </a:p>
          <a:p>
            <a:pPr>
              <a:defRPr/>
            </a:pPr>
            <a:endParaRPr lang="en-GB" dirty="0"/>
          </a:p>
        </p:txBody>
      </p:sp>
      <p:sp>
        <p:nvSpPr>
          <p:cNvPr id="16388" name="Slide Number Placeholder 3"/>
          <p:cNvSpPr>
            <a:spLocks noGrp="1"/>
          </p:cNvSpPr>
          <p:nvPr>
            <p:ph type="sldNum" sz="quarter" idx="10"/>
          </p:nvPr>
        </p:nvSpPr>
        <p:spPr>
          <a:xfrm>
            <a:off x="8686800" y="6529388"/>
            <a:ext cx="457200" cy="3286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A882B75B-D3A0-484E-A5F0-9C26C2939665}" type="slidenum">
              <a:rPr lang="ar-SA">
                <a:solidFill>
                  <a:schemeClr val="bg1"/>
                </a:solidFill>
              </a:rPr>
              <a:pPr eaLnBrk="1" hangingPunct="1"/>
              <a:t>30</a:t>
            </a:fld>
            <a:endParaRPr lang="ar-SA">
              <a:solidFill>
                <a:schemeClr val="bg1"/>
              </a:solidFill>
            </a:endParaRPr>
          </a:p>
        </p:txBody>
      </p:sp>
    </p:spTree>
    <p:extLst>
      <p:ext uri="{BB962C8B-B14F-4D97-AF65-F5344CB8AC3E}">
        <p14:creationId xmlns:p14="http://schemas.microsoft.com/office/powerpoint/2010/main" val="2823870963"/>
      </p:ext>
    </p:extLst>
  </p:cSld>
  <p:clrMapOvr>
    <a:masterClrMapping/>
  </p:clrMapOvr>
  <p:transition spd="med">
    <p:fade thruBlk="1"/>
  </p:transition>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pPr>
              <a:defRPr/>
            </a:pPr>
            <a:r>
              <a:rPr lang="en-US" dirty="0"/>
              <a:t>HOW WILL BE GRADING DONE? : THE Grading Scheme</a:t>
            </a:r>
            <a:endParaRPr lang="ar-SA" dirty="0"/>
          </a:p>
        </p:txBody>
      </p:sp>
      <p:sp>
        <p:nvSpPr>
          <p:cNvPr id="17411" name="Content Placeholder 1"/>
          <p:cNvSpPr>
            <a:spLocks noGrp="1"/>
          </p:cNvSpPr>
          <p:nvPr>
            <p:ph idx="1"/>
          </p:nvPr>
        </p:nvSpPr>
        <p:spPr>
          <a:xfrm>
            <a:off x="935038" y="1905000"/>
            <a:ext cx="8229600" cy="4668838"/>
          </a:xfrm>
        </p:spPr>
        <p:txBody>
          <a:bodyPr/>
          <a:lstStyle/>
          <a:p>
            <a:r>
              <a:rPr lang="en-US" i="1" dirty="0"/>
              <a:t>Midterm                                     30%</a:t>
            </a:r>
            <a:endParaRPr lang="en-US" dirty="0"/>
          </a:p>
          <a:p>
            <a:r>
              <a:rPr lang="en-US" i="1" dirty="0"/>
              <a:t>Project &amp; Presentation            10%</a:t>
            </a:r>
          </a:p>
          <a:p>
            <a:r>
              <a:rPr lang="en-US" i="1" dirty="0"/>
              <a:t>Quiz &amp; Assignments	           10%</a:t>
            </a:r>
            <a:endParaRPr lang="en-US" dirty="0"/>
          </a:p>
          <a:p>
            <a:r>
              <a:rPr lang="en-US" i="1" dirty="0"/>
              <a:t>Final                                           50%</a:t>
            </a:r>
            <a:endParaRPr lang="en-US" dirty="0"/>
          </a:p>
          <a:p>
            <a:endParaRPr lang="en-US" sz="2500" dirty="0">
              <a:latin typeface="Arial" panose="020B0604020202020204" pitchFamily="34" charset="0"/>
              <a:cs typeface="Arial" panose="020B0604020202020204" pitchFamily="34" charset="0"/>
            </a:endParaRPr>
          </a:p>
        </p:txBody>
      </p:sp>
      <p:sp>
        <p:nvSpPr>
          <p:cNvPr id="17412" name="Slide Number Placeholder 3"/>
          <p:cNvSpPr>
            <a:spLocks noGrp="1"/>
          </p:cNvSpPr>
          <p:nvPr>
            <p:ph type="sldNum" sz="quarter" idx="10"/>
          </p:nvPr>
        </p:nvSpPr>
        <p:spPr>
          <a:xfrm>
            <a:off x="8686800" y="6529388"/>
            <a:ext cx="457200" cy="3286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CFA88B54-9D22-46AF-985B-3566A017386D}" type="slidenum">
              <a:rPr lang="ar-SA">
                <a:solidFill>
                  <a:schemeClr val="bg1"/>
                </a:solidFill>
              </a:rPr>
              <a:pPr eaLnBrk="1" hangingPunct="1"/>
              <a:t>31</a:t>
            </a:fld>
            <a:endParaRPr lang="ar-SA">
              <a:solidFill>
                <a:schemeClr val="bg1"/>
              </a:solidFill>
            </a:endParaRPr>
          </a:p>
        </p:txBody>
      </p:sp>
    </p:spTree>
    <p:extLst>
      <p:ext uri="{BB962C8B-B14F-4D97-AF65-F5344CB8AC3E}">
        <p14:creationId xmlns:p14="http://schemas.microsoft.com/office/powerpoint/2010/main" val="2151774023"/>
      </p:ext>
    </p:extLst>
  </p:cSld>
  <p:clrMapOvr>
    <a:masterClrMapping/>
  </p:clrMapOvr>
  <p:transition spd="med">
    <p:fade thruBlk="1"/>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AutoShape 2"/>
          <p:cNvSpPr>
            <a:spLocks noGrp="1" noChangeArrowheads="1"/>
          </p:cNvSpPr>
          <p:nvPr>
            <p:ph type="title"/>
          </p:nvPr>
        </p:nvSpPr>
        <p:spPr/>
        <p:txBody>
          <a:bodyPr/>
          <a:lstStyle/>
          <a:p>
            <a:pPr eaLnBrk="1" hangingPunct="1"/>
            <a:r>
              <a:rPr lang="en-US" altLang="en-US" sz="3200">
                <a:ea typeface="Calibri" panose="020F0502020204030204" pitchFamily="34" charset="0"/>
                <a:cs typeface="Calibri" panose="020F0502020204030204" pitchFamily="34" charset="0"/>
              </a:rPr>
              <a:t>Final Remarks</a:t>
            </a:r>
          </a:p>
        </p:txBody>
      </p:sp>
      <p:sp>
        <p:nvSpPr>
          <p:cNvPr id="20483" name="Rectangle 3"/>
          <p:cNvSpPr>
            <a:spLocks noGrp="1" noChangeArrowheads="1"/>
          </p:cNvSpPr>
          <p:nvPr>
            <p:ph type="body" idx="1"/>
          </p:nvPr>
        </p:nvSpPr>
        <p:spPr>
          <a:xfrm>
            <a:off x="838200" y="2057400"/>
            <a:ext cx="7693025" cy="2590800"/>
          </a:xfrm>
        </p:spPr>
        <p:txBody>
          <a:bodyPr/>
          <a:lstStyle/>
          <a:p>
            <a:pPr>
              <a:defRPr/>
            </a:pPr>
            <a:r>
              <a:rPr lang="en-GB" spc="20" dirty="0"/>
              <a:t>12 IT skills that employers can't say no to (</a:t>
            </a:r>
            <a:r>
              <a:rPr lang="en-GB" spc="20" dirty="0" err="1"/>
              <a:t>ComputerWorld</a:t>
            </a:r>
            <a:r>
              <a:rPr lang="en-GB" spc="20" dirty="0"/>
              <a:t>)</a:t>
            </a:r>
          </a:p>
          <a:p>
            <a:pPr lvl="1">
              <a:defRPr/>
            </a:pPr>
            <a:r>
              <a:rPr lang="en-GB" spc="20" dirty="0"/>
              <a:t>Number one is Machine Learning</a:t>
            </a:r>
          </a:p>
          <a:p>
            <a:pPr lvl="2">
              <a:buFont typeface="Wingdings" panose="05000000000000000000" pitchFamily="2" charset="2"/>
              <a:buNone/>
              <a:defRPr/>
            </a:pPr>
            <a:r>
              <a:rPr lang="en-GB" spc="20" dirty="0"/>
              <a:t>“</a:t>
            </a:r>
            <a:r>
              <a:rPr lang="en-GB" dirty="0"/>
              <a:t>There are lots of applications that have big, big, big data sizes, which creates a fundamental problem of how you organize the data and present it to users”</a:t>
            </a:r>
            <a:endParaRPr lang="en-GB" spc="20" dirty="0"/>
          </a:p>
          <a:p>
            <a:pPr lvl="2">
              <a:buFont typeface="Wingdings" panose="05000000000000000000" pitchFamily="2" charset="2"/>
              <a:buNone/>
              <a:defRPr/>
            </a:pPr>
            <a:endParaRPr lang="en-GB" spc="20" dirty="0"/>
          </a:p>
          <a:p>
            <a:pPr>
              <a:defRPr/>
            </a:pPr>
            <a:endParaRPr lang="en-GB" dirty="0"/>
          </a:p>
          <a:p>
            <a:pPr lvl="1">
              <a:buFontTx/>
              <a:buNone/>
              <a:defRPr/>
            </a:pPr>
            <a:endParaRPr lang="en-GB" dirty="0"/>
          </a:p>
          <a:p>
            <a:pPr lvl="1">
              <a:buFontTx/>
              <a:buNone/>
              <a:defRPr/>
            </a:pPr>
            <a:endParaRPr lang="en-GB" dirty="0"/>
          </a:p>
          <a:p>
            <a:pPr lvl="1">
              <a:buFontTx/>
              <a:buNone/>
              <a:defRPr/>
            </a:pPr>
            <a:br>
              <a:rPr lang="en-GB" dirty="0"/>
            </a:br>
            <a:endParaRPr lang="en-GB" dirty="0"/>
          </a:p>
          <a:p>
            <a:pPr eaLnBrk="1" hangingPunct="1">
              <a:lnSpc>
                <a:spcPct val="80000"/>
              </a:lnSpc>
              <a:buFont typeface="Wingdings" panose="05000000000000000000" pitchFamily="2" charset="2"/>
              <a:buNone/>
              <a:defRPr/>
            </a:pPr>
            <a:br>
              <a:rPr lang="en-GB" sz="2000" dirty="0"/>
            </a:br>
            <a:endParaRPr lang="en-US" sz="2000" dirty="0"/>
          </a:p>
        </p:txBody>
      </p:sp>
    </p:spTree>
  </p:cSld>
  <p:clrMapOvr>
    <a:masterClrMapping/>
  </p:clrMapOvr>
  <p:transition spd="med">
    <p:fade thruBlk="1"/>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extBox 3"/>
          <p:cNvSpPr txBox="1">
            <a:spLocks noChangeArrowheads="1"/>
          </p:cNvSpPr>
          <p:nvPr/>
        </p:nvSpPr>
        <p:spPr bwMode="auto">
          <a:xfrm>
            <a:off x="2438400" y="2819400"/>
            <a:ext cx="43434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GB" altLang="en-US" sz="3200"/>
              <a:t>Questions!</a:t>
            </a:r>
          </a:p>
        </p:txBody>
      </p:sp>
    </p:spTree>
  </p:cSld>
  <p:clrMapOvr>
    <a:masterClrMapping/>
  </p:clrMapOvr>
  <p:transition spd="med">
    <p:fade thruBlk="1"/>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title"/>
          </p:nvPr>
        </p:nvSpPr>
        <p:spPr/>
        <p:txBody>
          <a:bodyPr/>
          <a:lstStyle/>
          <a:p>
            <a:r>
              <a:rPr lang="en-GB" altLang="en-US" dirty="0"/>
              <a:t>Introduction</a:t>
            </a:r>
          </a:p>
        </p:txBody>
      </p:sp>
      <p:sp>
        <p:nvSpPr>
          <p:cNvPr id="7171" name="Content Placeholder 2"/>
          <p:cNvSpPr>
            <a:spLocks noGrp="1"/>
          </p:cNvSpPr>
          <p:nvPr>
            <p:ph idx="1"/>
          </p:nvPr>
        </p:nvSpPr>
        <p:spPr>
          <a:xfrm>
            <a:off x="990600" y="2133600"/>
            <a:ext cx="7693025" cy="4029075"/>
          </a:xfrm>
        </p:spPr>
        <p:txBody>
          <a:bodyPr/>
          <a:lstStyle/>
          <a:p>
            <a:r>
              <a:rPr lang="en-US" dirty="0"/>
              <a:t>Arthur Samuel (1959). Machine Learning: Field of</a:t>
            </a:r>
          </a:p>
          <a:p>
            <a:pPr>
              <a:buNone/>
            </a:pPr>
            <a:r>
              <a:rPr lang="en-US" dirty="0"/>
              <a:t>	study that gives computers the ability to learn  without being explicitly programmed.</a:t>
            </a:r>
          </a:p>
          <a:p>
            <a:r>
              <a:rPr lang="en-GB" altLang="en-US" dirty="0"/>
              <a:t>Now what is meant by computers ability to learn</a:t>
            </a:r>
          </a:p>
          <a:p>
            <a:pPr lvl="1"/>
            <a:r>
              <a:rPr lang="en-GB" altLang="en-US" dirty="0"/>
              <a:t>Tom Mitchell (1998): A computer program is said to </a:t>
            </a:r>
            <a:r>
              <a:rPr lang="en-GB" altLang="en-US" i="1" dirty="0"/>
              <a:t>learn</a:t>
            </a:r>
            <a:r>
              <a:rPr lang="en-GB" altLang="en-US" dirty="0"/>
              <a:t> from experience </a:t>
            </a:r>
            <a:r>
              <a:rPr lang="en-GB" altLang="en-US" b="1" dirty="0"/>
              <a:t>E</a:t>
            </a:r>
            <a:r>
              <a:rPr lang="en-GB" altLang="en-US" dirty="0"/>
              <a:t> with respect to some task </a:t>
            </a:r>
            <a:r>
              <a:rPr lang="en-GB" altLang="en-US" b="1" dirty="0"/>
              <a:t>T</a:t>
            </a:r>
            <a:r>
              <a:rPr lang="en-GB" altLang="en-US" dirty="0"/>
              <a:t> and some performance measure </a:t>
            </a:r>
            <a:r>
              <a:rPr lang="en-GB" altLang="en-US" b="1" dirty="0"/>
              <a:t>P</a:t>
            </a:r>
            <a:r>
              <a:rPr lang="en-GB" altLang="en-US" dirty="0"/>
              <a:t>, if its performance on </a:t>
            </a:r>
            <a:r>
              <a:rPr lang="en-GB" altLang="en-US" b="1" dirty="0"/>
              <a:t>T</a:t>
            </a:r>
            <a:r>
              <a:rPr lang="en-GB" altLang="en-US" dirty="0"/>
              <a:t>, as measured by P, improves with </a:t>
            </a:r>
            <a:r>
              <a:rPr lang="en-GB" altLang="en-US" b="1" dirty="0"/>
              <a:t>E</a:t>
            </a:r>
          </a:p>
          <a:p>
            <a:pPr lvl="1"/>
            <a:endParaRPr lang="en-GB" altLang="en-US" dirty="0"/>
          </a:p>
        </p:txBody>
      </p:sp>
    </p:spTree>
  </p:cSld>
  <p:clrMapOvr>
    <a:masterClrMapping/>
  </p:clrMapOvr>
  <p:transition spd="med">
    <p:fade thruBlk="1"/>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F8E0E8-7468-1743-F8BF-795C50F34AC8}"/>
              </a:ext>
            </a:extLst>
          </p:cNvPr>
          <p:cNvSpPr>
            <a:spLocks noGrp="1"/>
          </p:cNvSpPr>
          <p:nvPr>
            <p:ph type="title"/>
          </p:nvPr>
        </p:nvSpPr>
        <p:spPr/>
        <p:txBody>
          <a:bodyPr/>
          <a:lstStyle/>
          <a:p>
            <a:r>
              <a:rPr lang="en-US" dirty="0"/>
              <a:t>Example</a:t>
            </a:r>
          </a:p>
        </p:txBody>
      </p:sp>
      <p:sp>
        <p:nvSpPr>
          <p:cNvPr id="3" name="Content Placeholder 2">
            <a:extLst>
              <a:ext uri="{FF2B5EF4-FFF2-40B4-BE49-F238E27FC236}">
                <a16:creationId xmlns:a16="http://schemas.microsoft.com/office/drawing/2014/main" id="{216C19C4-D839-6FC4-4A0B-0DEBB77569E4}"/>
              </a:ext>
            </a:extLst>
          </p:cNvPr>
          <p:cNvSpPr>
            <a:spLocks noGrp="1"/>
          </p:cNvSpPr>
          <p:nvPr>
            <p:ph idx="1"/>
          </p:nvPr>
        </p:nvSpPr>
        <p:spPr/>
        <p:txBody>
          <a:bodyPr/>
          <a:lstStyle/>
          <a:p>
            <a:pPr marL="0" indent="0">
              <a:buNone/>
            </a:pPr>
            <a:r>
              <a:rPr lang="en-US" dirty="0"/>
              <a:t>Suppose your email program watches which emails you do or do not mark as spam, and based on that learns how to better filter spam.  What is the task T in this setting?</a:t>
            </a:r>
          </a:p>
          <a:p>
            <a:pPr lvl="1">
              <a:buFont typeface="Courier New" panose="02070309020205020404" pitchFamily="49" charset="0"/>
              <a:buChar char="o"/>
            </a:pPr>
            <a:r>
              <a:rPr lang="en-US" dirty="0"/>
              <a:t>Classifying emails as spam or not spam.</a:t>
            </a:r>
          </a:p>
          <a:p>
            <a:pPr lvl="1">
              <a:buFont typeface="Courier New" panose="02070309020205020404" pitchFamily="49" charset="0"/>
              <a:buChar char="o"/>
            </a:pPr>
            <a:r>
              <a:rPr lang="en-US" dirty="0"/>
              <a:t>Watching you label emails as spam or not spam.</a:t>
            </a:r>
          </a:p>
          <a:p>
            <a:pPr lvl="1">
              <a:buFont typeface="Courier New" panose="02070309020205020404" pitchFamily="49" charset="0"/>
              <a:buChar char="o"/>
            </a:pPr>
            <a:r>
              <a:rPr lang="en-US" dirty="0"/>
              <a:t>The number (or fraction) of emails correctly classified as spam/not spam.</a:t>
            </a:r>
          </a:p>
          <a:p>
            <a:pPr lvl="1">
              <a:buFont typeface="Courier New" panose="02070309020205020404" pitchFamily="49" charset="0"/>
              <a:buChar char="o"/>
            </a:pPr>
            <a:r>
              <a:rPr lang="en-US" dirty="0"/>
              <a:t>None of the above—this is not a machine learning problem.</a:t>
            </a:r>
          </a:p>
        </p:txBody>
      </p:sp>
    </p:spTree>
    <p:extLst>
      <p:ext uri="{BB962C8B-B14F-4D97-AF65-F5344CB8AC3E}">
        <p14:creationId xmlns:p14="http://schemas.microsoft.com/office/powerpoint/2010/main" val="428647064"/>
      </p:ext>
    </p:extLst>
  </p:cSld>
  <p:clrMapOvr>
    <a:masterClrMapping/>
  </p:clrMapOvr>
  <p:transition spd="med">
    <p:fade thruBlk="1"/>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p:txBody>
          <a:bodyPr/>
          <a:lstStyle/>
          <a:p>
            <a:r>
              <a:rPr lang="en-GB" altLang="en-US"/>
              <a:t>Example</a:t>
            </a:r>
          </a:p>
        </p:txBody>
      </p:sp>
      <p:sp>
        <p:nvSpPr>
          <p:cNvPr id="8196" name="TextBox 9"/>
          <p:cNvSpPr txBox="1">
            <a:spLocks noChangeArrowheads="1"/>
          </p:cNvSpPr>
          <p:nvPr/>
        </p:nvSpPr>
        <p:spPr bwMode="auto">
          <a:xfrm>
            <a:off x="1189036" y="2100262"/>
            <a:ext cx="4602163" cy="1292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285750" indent="-285750" eaLnBrk="1" hangingPunct="1">
              <a:buFont typeface="Arial" panose="020B0604020202020204" pitchFamily="34" charset="0"/>
              <a:buChar char="•"/>
            </a:pPr>
            <a:r>
              <a:rPr lang="en-GB" altLang="en-US" sz="2000" dirty="0"/>
              <a:t>Task: </a:t>
            </a:r>
            <a:r>
              <a:rPr lang="en-GB" altLang="en-US" sz="2000" dirty="0">
                <a:solidFill>
                  <a:srgbClr val="FF0000"/>
                </a:solidFill>
              </a:rPr>
              <a:t>Face Recognition</a:t>
            </a:r>
          </a:p>
          <a:p>
            <a:pPr marL="285750" indent="-285750" eaLnBrk="1" hangingPunct="1">
              <a:buFont typeface="Arial" panose="020B0604020202020204" pitchFamily="34" charset="0"/>
              <a:buChar char="•"/>
            </a:pPr>
            <a:r>
              <a:rPr lang="en-GB" altLang="en-US" sz="2000" dirty="0"/>
              <a:t>Experience: </a:t>
            </a:r>
            <a:r>
              <a:rPr lang="en-GB" altLang="en-US" sz="2000" dirty="0">
                <a:solidFill>
                  <a:srgbClr val="FF0000"/>
                </a:solidFill>
              </a:rPr>
              <a:t>Images or Examples</a:t>
            </a:r>
          </a:p>
          <a:p>
            <a:pPr marL="285750" indent="-285750" eaLnBrk="1" hangingPunct="1">
              <a:buFont typeface="Arial" panose="020B0604020202020204" pitchFamily="34" charset="0"/>
              <a:buChar char="•"/>
            </a:pPr>
            <a:r>
              <a:rPr lang="en-GB" altLang="en-US" sz="2000" dirty="0"/>
              <a:t>Performance Measure: </a:t>
            </a:r>
            <a:r>
              <a:rPr lang="en-GB" altLang="en-US" sz="2000" dirty="0">
                <a:solidFill>
                  <a:srgbClr val="FF0000"/>
                </a:solidFill>
              </a:rPr>
              <a:t>Accuracy</a:t>
            </a:r>
          </a:p>
          <a:p>
            <a:pPr eaLnBrk="1" hangingPunct="1"/>
            <a:endParaRPr lang="en-GB" altLang="en-US" dirty="0"/>
          </a:p>
        </p:txBody>
      </p:sp>
      <p:pic>
        <p:nvPicPr>
          <p:cNvPr id="8199" name="Picture 10" descr="F:\cropped_faces\s03_13.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62800" y="3408137"/>
            <a:ext cx="1066800" cy="1490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00" name="TextBox 13"/>
          <p:cNvSpPr txBox="1">
            <a:spLocks noChangeArrowheads="1"/>
          </p:cNvSpPr>
          <p:nvPr/>
        </p:nvSpPr>
        <p:spPr bwMode="auto">
          <a:xfrm>
            <a:off x="7391400" y="4952833"/>
            <a:ext cx="6096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GB" altLang="en-US" dirty="0"/>
              <a:t>??</a:t>
            </a:r>
          </a:p>
        </p:txBody>
      </p:sp>
      <p:pic>
        <p:nvPicPr>
          <p:cNvPr id="8201" name="Picture 11" descr="F:\cropped_faces\s03_1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9037" y="3445668"/>
            <a:ext cx="1143000" cy="154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02" name="Picture 3" descr="C:\Users\jfwg5\Desktop\rajesh_images\s01_01.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08237" y="3445668"/>
            <a:ext cx="1144588" cy="15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03" name="Picture 8" descr="F:\cropped_faces\s03_01.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94237" y="3445668"/>
            <a:ext cx="1096963" cy="15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04" name="Picture 9" descr="F:\cropped_faces\s23_04.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27437" y="3445668"/>
            <a:ext cx="1006475" cy="15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2590800" y="5022412"/>
            <a:ext cx="3505200" cy="369332"/>
          </a:xfrm>
          <a:prstGeom prst="rect">
            <a:avLst/>
          </a:prstGeom>
          <a:noFill/>
        </p:spPr>
        <p:txBody>
          <a:bodyPr wrap="square" rtlCol="0">
            <a:spAutoFit/>
          </a:bodyPr>
          <a:lstStyle/>
          <a:p>
            <a:r>
              <a:rPr lang="en-US" dirty="0"/>
              <a:t>Training Data</a:t>
            </a:r>
          </a:p>
        </p:txBody>
      </p:sp>
    </p:spTree>
  </p:cSld>
  <p:clrMapOvr>
    <a:masterClrMapping/>
  </p:clrMapOvr>
  <p:transition spd="med">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9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19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19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8201"/>
                                        </p:tgtEl>
                                        <p:attrNameLst>
                                          <p:attrName>style.visibility</p:attrName>
                                        </p:attrNameLst>
                                      </p:cBhvr>
                                      <p:to>
                                        <p:strVal val="visible"/>
                                      </p:to>
                                    </p:set>
                                    <p:anim calcmode="lin" valueType="num">
                                      <p:cBhvr additive="base">
                                        <p:cTn id="19" dur="500" fill="hold"/>
                                        <p:tgtEl>
                                          <p:spTgt spid="8201"/>
                                        </p:tgtEl>
                                        <p:attrNameLst>
                                          <p:attrName>ppt_x</p:attrName>
                                        </p:attrNameLst>
                                      </p:cBhvr>
                                      <p:tavLst>
                                        <p:tav tm="0">
                                          <p:val>
                                            <p:strVal val="#ppt_x"/>
                                          </p:val>
                                        </p:tav>
                                        <p:tav tm="100000">
                                          <p:val>
                                            <p:strVal val="#ppt_x"/>
                                          </p:val>
                                        </p:tav>
                                      </p:tavLst>
                                    </p:anim>
                                    <p:anim calcmode="lin" valueType="num">
                                      <p:cBhvr additive="base">
                                        <p:cTn id="20" dur="500" fill="hold"/>
                                        <p:tgtEl>
                                          <p:spTgt spid="8201"/>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8202"/>
                                        </p:tgtEl>
                                        <p:attrNameLst>
                                          <p:attrName>style.visibility</p:attrName>
                                        </p:attrNameLst>
                                      </p:cBhvr>
                                      <p:to>
                                        <p:strVal val="visible"/>
                                      </p:to>
                                    </p:set>
                                    <p:anim calcmode="lin" valueType="num">
                                      <p:cBhvr additive="base">
                                        <p:cTn id="23" dur="500" fill="hold"/>
                                        <p:tgtEl>
                                          <p:spTgt spid="8202"/>
                                        </p:tgtEl>
                                        <p:attrNameLst>
                                          <p:attrName>ppt_x</p:attrName>
                                        </p:attrNameLst>
                                      </p:cBhvr>
                                      <p:tavLst>
                                        <p:tav tm="0">
                                          <p:val>
                                            <p:strVal val="#ppt_x"/>
                                          </p:val>
                                        </p:tav>
                                        <p:tav tm="100000">
                                          <p:val>
                                            <p:strVal val="#ppt_x"/>
                                          </p:val>
                                        </p:tav>
                                      </p:tavLst>
                                    </p:anim>
                                    <p:anim calcmode="lin" valueType="num">
                                      <p:cBhvr additive="base">
                                        <p:cTn id="24" dur="500" fill="hold"/>
                                        <p:tgtEl>
                                          <p:spTgt spid="8202"/>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8204"/>
                                        </p:tgtEl>
                                        <p:attrNameLst>
                                          <p:attrName>style.visibility</p:attrName>
                                        </p:attrNameLst>
                                      </p:cBhvr>
                                      <p:to>
                                        <p:strVal val="visible"/>
                                      </p:to>
                                    </p:set>
                                    <p:anim calcmode="lin" valueType="num">
                                      <p:cBhvr additive="base">
                                        <p:cTn id="27" dur="500" fill="hold"/>
                                        <p:tgtEl>
                                          <p:spTgt spid="8204"/>
                                        </p:tgtEl>
                                        <p:attrNameLst>
                                          <p:attrName>ppt_x</p:attrName>
                                        </p:attrNameLst>
                                      </p:cBhvr>
                                      <p:tavLst>
                                        <p:tav tm="0">
                                          <p:val>
                                            <p:strVal val="#ppt_x"/>
                                          </p:val>
                                        </p:tav>
                                        <p:tav tm="100000">
                                          <p:val>
                                            <p:strVal val="#ppt_x"/>
                                          </p:val>
                                        </p:tav>
                                      </p:tavLst>
                                    </p:anim>
                                    <p:anim calcmode="lin" valueType="num">
                                      <p:cBhvr additive="base">
                                        <p:cTn id="28" dur="500" fill="hold"/>
                                        <p:tgtEl>
                                          <p:spTgt spid="8204"/>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8203"/>
                                        </p:tgtEl>
                                        <p:attrNameLst>
                                          <p:attrName>style.visibility</p:attrName>
                                        </p:attrNameLst>
                                      </p:cBhvr>
                                      <p:to>
                                        <p:strVal val="visible"/>
                                      </p:to>
                                    </p:set>
                                    <p:anim calcmode="lin" valueType="num">
                                      <p:cBhvr additive="base">
                                        <p:cTn id="31" dur="500" fill="hold"/>
                                        <p:tgtEl>
                                          <p:spTgt spid="8203"/>
                                        </p:tgtEl>
                                        <p:attrNameLst>
                                          <p:attrName>ppt_x</p:attrName>
                                        </p:attrNameLst>
                                      </p:cBhvr>
                                      <p:tavLst>
                                        <p:tav tm="0">
                                          <p:val>
                                            <p:strVal val="#ppt_x"/>
                                          </p:val>
                                        </p:tav>
                                        <p:tav tm="100000">
                                          <p:val>
                                            <p:strVal val="#ppt_x"/>
                                          </p:val>
                                        </p:tav>
                                      </p:tavLst>
                                    </p:anim>
                                    <p:anim calcmode="lin" valueType="num">
                                      <p:cBhvr additive="base">
                                        <p:cTn id="32" dur="500" fill="hold"/>
                                        <p:tgtEl>
                                          <p:spTgt spid="8203"/>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2"/>
                                        </p:tgtEl>
                                        <p:attrNameLst>
                                          <p:attrName>style.visibility</p:attrName>
                                        </p:attrNameLst>
                                      </p:cBhvr>
                                      <p:to>
                                        <p:strVal val="visible"/>
                                      </p:to>
                                    </p:set>
                                    <p:anim calcmode="lin" valueType="num">
                                      <p:cBhvr additive="base">
                                        <p:cTn id="35" dur="500" fill="hold"/>
                                        <p:tgtEl>
                                          <p:spTgt spid="2"/>
                                        </p:tgtEl>
                                        <p:attrNameLst>
                                          <p:attrName>ppt_x</p:attrName>
                                        </p:attrNameLst>
                                      </p:cBhvr>
                                      <p:tavLst>
                                        <p:tav tm="0">
                                          <p:val>
                                            <p:strVal val="#ppt_x"/>
                                          </p:val>
                                        </p:tav>
                                        <p:tav tm="100000">
                                          <p:val>
                                            <p:strVal val="#ppt_x"/>
                                          </p:val>
                                        </p:tav>
                                      </p:tavLst>
                                    </p:anim>
                                    <p:anim calcmode="lin" valueType="num">
                                      <p:cBhvr additive="base">
                                        <p:cTn id="36"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8199"/>
                                        </p:tgtEl>
                                        <p:attrNameLst>
                                          <p:attrName>style.visibility</p:attrName>
                                        </p:attrNameLst>
                                      </p:cBhvr>
                                      <p:to>
                                        <p:strVal val="visible"/>
                                      </p:to>
                                    </p:set>
                                    <p:anim calcmode="lin" valueType="num">
                                      <p:cBhvr additive="base">
                                        <p:cTn id="41" dur="500" fill="hold"/>
                                        <p:tgtEl>
                                          <p:spTgt spid="8199"/>
                                        </p:tgtEl>
                                        <p:attrNameLst>
                                          <p:attrName>ppt_x</p:attrName>
                                        </p:attrNameLst>
                                      </p:cBhvr>
                                      <p:tavLst>
                                        <p:tav tm="0">
                                          <p:val>
                                            <p:strVal val="#ppt_x"/>
                                          </p:val>
                                        </p:tav>
                                        <p:tav tm="100000">
                                          <p:val>
                                            <p:strVal val="#ppt_x"/>
                                          </p:val>
                                        </p:tav>
                                      </p:tavLst>
                                    </p:anim>
                                    <p:anim calcmode="lin" valueType="num">
                                      <p:cBhvr additive="base">
                                        <p:cTn id="42" dur="500" fill="hold"/>
                                        <p:tgtEl>
                                          <p:spTgt spid="8199"/>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8200"/>
                                        </p:tgtEl>
                                        <p:attrNameLst>
                                          <p:attrName>style.visibility</p:attrName>
                                        </p:attrNameLst>
                                      </p:cBhvr>
                                      <p:to>
                                        <p:strVal val="visible"/>
                                      </p:to>
                                    </p:set>
                                    <p:anim calcmode="lin" valueType="num">
                                      <p:cBhvr additive="base">
                                        <p:cTn id="45" dur="500" fill="hold"/>
                                        <p:tgtEl>
                                          <p:spTgt spid="8200"/>
                                        </p:tgtEl>
                                        <p:attrNameLst>
                                          <p:attrName>ppt_x</p:attrName>
                                        </p:attrNameLst>
                                      </p:cBhvr>
                                      <p:tavLst>
                                        <p:tav tm="0">
                                          <p:val>
                                            <p:strVal val="#ppt_x"/>
                                          </p:val>
                                        </p:tav>
                                        <p:tav tm="100000">
                                          <p:val>
                                            <p:strVal val="#ppt_x"/>
                                          </p:val>
                                        </p:tav>
                                      </p:tavLst>
                                    </p:anim>
                                    <p:anim calcmode="lin" valueType="num">
                                      <p:cBhvr additive="base">
                                        <p:cTn id="46" dur="500" fill="hold"/>
                                        <p:tgtEl>
                                          <p:spTgt spid="820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00" grpId="0"/>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AutoShape 2"/>
          <p:cNvSpPr>
            <a:spLocks noGrp="1" noChangeArrowheads="1"/>
          </p:cNvSpPr>
          <p:nvPr>
            <p:ph type="title"/>
          </p:nvPr>
        </p:nvSpPr>
        <p:spPr/>
        <p:txBody>
          <a:bodyPr/>
          <a:lstStyle/>
          <a:p>
            <a:pPr eaLnBrk="1" hangingPunct="1"/>
            <a:r>
              <a:rPr lang="en-US" altLang="en-US" sz="3200" dirty="0"/>
              <a:t>Some Applications</a:t>
            </a:r>
          </a:p>
        </p:txBody>
      </p:sp>
      <p:sp>
        <p:nvSpPr>
          <p:cNvPr id="20483" name="Rectangle 3"/>
          <p:cNvSpPr>
            <a:spLocks noGrp="1" noChangeArrowheads="1"/>
          </p:cNvSpPr>
          <p:nvPr>
            <p:ph type="body" idx="1"/>
          </p:nvPr>
        </p:nvSpPr>
        <p:spPr>
          <a:xfrm>
            <a:off x="838200" y="2057400"/>
            <a:ext cx="7693025" cy="4191000"/>
          </a:xfrm>
        </p:spPr>
        <p:txBody>
          <a:bodyPr/>
          <a:lstStyle/>
          <a:p>
            <a:pPr>
              <a:defRPr/>
            </a:pPr>
            <a:r>
              <a:rPr lang="en-GB" sz="2400" dirty="0">
                <a:latin typeface="+mj-lt"/>
              </a:rPr>
              <a:t>predict whether a patient, hospitalized due to heart attack, will have a second heart attack</a:t>
            </a:r>
          </a:p>
          <a:p>
            <a:pPr>
              <a:defRPr/>
            </a:pPr>
            <a:r>
              <a:rPr lang="en-GB" sz="2400" dirty="0">
                <a:latin typeface="+mj-lt"/>
              </a:rPr>
              <a:t>predict the price of a stock in 6 months from now</a:t>
            </a:r>
          </a:p>
          <a:p>
            <a:r>
              <a:rPr lang="en-US" sz="2400" dirty="0"/>
              <a:t>Autonomous helicopter, handwriting recognition, most of</a:t>
            </a:r>
          </a:p>
          <a:p>
            <a:r>
              <a:rPr lang="en-US" sz="2400" dirty="0"/>
              <a:t>Natural Language Processing (NLP), Computer Vision.</a:t>
            </a:r>
          </a:p>
          <a:p>
            <a:r>
              <a:rPr lang="en-US" sz="3200" b="1" dirty="0">
                <a:latin typeface="+mj-lt"/>
              </a:rPr>
              <a:t>Personalized Medicine</a:t>
            </a:r>
            <a:endParaRPr lang="en-GB" sz="3200" b="1" dirty="0">
              <a:latin typeface="+mj-lt"/>
            </a:endParaRPr>
          </a:p>
          <a:p>
            <a:pPr>
              <a:defRPr/>
            </a:pPr>
            <a:r>
              <a:rPr lang="en-GB" sz="2400" dirty="0">
                <a:latin typeface="+mj-lt"/>
              </a:rPr>
              <a:t>face detection, spam filtering: identify email messages as spam or non-spam</a:t>
            </a:r>
          </a:p>
          <a:p>
            <a:pPr>
              <a:defRPr/>
            </a:pPr>
            <a:r>
              <a:rPr lang="en-US" sz="2400" dirty="0"/>
              <a:t>Self-customizing programs: E.g., Amazon, Netflix product recommendations</a:t>
            </a:r>
          </a:p>
          <a:p>
            <a:pPr>
              <a:buNone/>
              <a:defRPr/>
            </a:pPr>
            <a:endParaRPr lang="en-GB" sz="2400" dirty="0">
              <a:latin typeface="+mj-lt"/>
            </a:endParaRPr>
          </a:p>
        </p:txBody>
      </p:sp>
    </p:spTree>
  </p:cSld>
  <p:clrMapOvr>
    <a:masterClrMapping/>
  </p:clrMapOvr>
  <p:transition spd="med">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48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48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48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48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048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048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048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CF3F16-DAFF-6315-8C43-26B2D280EE1A}"/>
              </a:ext>
            </a:extLst>
          </p:cNvPr>
          <p:cNvSpPr>
            <a:spLocks noGrp="1"/>
          </p:cNvSpPr>
          <p:nvPr>
            <p:ph type="title"/>
          </p:nvPr>
        </p:nvSpPr>
        <p:spPr/>
        <p:txBody>
          <a:bodyPr/>
          <a:lstStyle/>
          <a:p>
            <a:r>
              <a:rPr lang="en-US" dirty="0"/>
              <a:t>ML Vs. TP</a:t>
            </a:r>
          </a:p>
        </p:txBody>
      </p:sp>
      <p:sp>
        <p:nvSpPr>
          <p:cNvPr id="3" name="Content Placeholder 2">
            <a:extLst>
              <a:ext uri="{FF2B5EF4-FFF2-40B4-BE49-F238E27FC236}">
                <a16:creationId xmlns:a16="http://schemas.microsoft.com/office/drawing/2014/main" id="{B2CCC592-3685-5765-8095-B3FA31DE87DA}"/>
              </a:ext>
            </a:extLst>
          </p:cNvPr>
          <p:cNvSpPr>
            <a:spLocks noGrp="1"/>
          </p:cNvSpPr>
          <p:nvPr>
            <p:ph idx="1"/>
          </p:nvPr>
        </p:nvSpPr>
        <p:spPr/>
        <p:txBody>
          <a:bodyPr/>
          <a:lstStyle/>
          <a:p>
            <a:endParaRPr lang="en-US"/>
          </a:p>
        </p:txBody>
      </p:sp>
      <p:pic>
        <p:nvPicPr>
          <p:cNvPr id="2050" name="Picture 2" descr="Machine Learning vs. Traditional Programming Paradigm | Data ...">
            <a:extLst>
              <a:ext uri="{FF2B5EF4-FFF2-40B4-BE49-F238E27FC236}">
                <a16:creationId xmlns:a16="http://schemas.microsoft.com/office/drawing/2014/main" id="{4479115D-554C-A341-6333-E8BB85E51C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178168"/>
            <a:ext cx="9144000" cy="68024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1527330"/>
      </p:ext>
    </p:extLst>
  </p:cSld>
  <p:clrMapOvr>
    <a:masterClrMapping/>
  </p:clrMapOvr>
  <p:transition spd="med">
    <p:fade thruBlk="1"/>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AutoShape 2"/>
          <p:cNvSpPr>
            <a:spLocks noGrp="1" noChangeArrowheads="1"/>
          </p:cNvSpPr>
          <p:nvPr>
            <p:ph type="title"/>
          </p:nvPr>
        </p:nvSpPr>
        <p:spPr/>
        <p:txBody>
          <a:bodyPr/>
          <a:lstStyle/>
          <a:p>
            <a:pPr eaLnBrk="1" hangingPunct="1"/>
            <a:r>
              <a:rPr lang="en-US" sz="3200"/>
              <a:t>Why Mine Data? Commercial Viewpoint</a:t>
            </a:r>
          </a:p>
        </p:txBody>
      </p:sp>
      <p:sp>
        <p:nvSpPr>
          <p:cNvPr id="20483" name="Rectangle 3"/>
          <p:cNvSpPr>
            <a:spLocks noGrp="1" noChangeArrowheads="1"/>
          </p:cNvSpPr>
          <p:nvPr>
            <p:ph type="body" idx="1"/>
          </p:nvPr>
        </p:nvSpPr>
        <p:spPr>
          <a:xfrm>
            <a:off x="838200" y="1981200"/>
            <a:ext cx="8077200" cy="4191000"/>
          </a:xfrm>
        </p:spPr>
        <p:txBody>
          <a:bodyPr/>
          <a:lstStyle/>
          <a:p>
            <a:pPr>
              <a:defRPr/>
            </a:pPr>
            <a:r>
              <a:rPr lang="en-US" sz="2400" dirty="0"/>
              <a:t>Lots of data is being collected </a:t>
            </a:r>
            <a:br>
              <a:rPr lang="en-US" sz="2400" dirty="0"/>
            </a:br>
            <a:r>
              <a:rPr lang="en-US" sz="2400" dirty="0"/>
              <a:t>and warehoused </a:t>
            </a:r>
          </a:p>
          <a:p>
            <a:pPr lvl="1">
              <a:defRPr/>
            </a:pPr>
            <a:r>
              <a:rPr lang="en-US" dirty="0"/>
              <a:t>Web data, e-commerce</a:t>
            </a:r>
          </a:p>
          <a:p>
            <a:pPr lvl="1">
              <a:defRPr/>
            </a:pPr>
            <a:r>
              <a:rPr lang="en-US" dirty="0"/>
              <a:t>purchases at department/</a:t>
            </a:r>
            <a:br>
              <a:rPr lang="en-US" dirty="0"/>
            </a:br>
            <a:r>
              <a:rPr lang="en-US" dirty="0"/>
              <a:t>grocery stores</a:t>
            </a:r>
          </a:p>
          <a:p>
            <a:pPr lvl="1">
              <a:defRPr/>
            </a:pPr>
            <a:r>
              <a:rPr lang="en-US" dirty="0"/>
              <a:t>Bank/Credit Card </a:t>
            </a:r>
            <a:br>
              <a:rPr lang="en-US" dirty="0"/>
            </a:br>
            <a:r>
              <a:rPr lang="en-US" dirty="0"/>
              <a:t>transactions</a:t>
            </a:r>
          </a:p>
          <a:p>
            <a:pPr lvl="1">
              <a:defRPr/>
            </a:pPr>
            <a:endParaRPr lang="en-US" dirty="0"/>
          </a:p>
          <a:p>
            <a:pPr>
              <a:spcBef>
                <a:spcPct val="75000"/>
              </a:spcBef>
              <a:defRPr/>
            </a:pPr>
            <a:r>
              <a:rPr lang="en-US" sz="2400" dirty="0"/>
              <a:t>Computers have become cheaper and more powerful</a:t>
            </a:r>
          </a:p>
          <a:p>
            <a:pPr marL="800100" lvl="1" eaLnBrk="1" hangingPunct="1">
              <a:lnSpc>
                <a:spcPct val="80000"/>
              </a:lnSpc>
              <a:buFontTx/>
              <a:buNone/>
              <a:defRPr/>
            </a:pPr>
            <a:endParaRPr lang="en-US" dirty="0"/>
          </a:p>
        </p:txBody>
      </p:sp>
      <p:graphicFrame>
        <p:nvGraphicFramePr>
          <p:cNvPr id="10244" name="Object 3"/>
          <p:cNvGraphicFramePr>
            <a:graphicFrameLocks noChangeAspect="1"/>
          </p:cNvGraphicFramePr>
          <p:nvPr/>
        </p:nvGraphicFramePr>
        <p:xfrm>
          <a:off x="6705600" y="2895600"/>
          <a:ext cx="2146300" cy="2341563"/>
        </p:xfrm>
        <a:graphic>
          <a:graphicData uri="http://schemas.openxmlformats.org/presentationml/2006/ole">
            <mc:AlternateContent xmlns:mc="http://schemas.openxmlformats.org/markup-compatibility/2006">
              <mc:Choice xmlns:v="urn:schemas-microsoft-com:vml" Requires="v">
                <p:oleObj name="VISIO" r:id="rId3" imgW="2142744" imgH="2343912" progId="">
                  <p:embed/>
                </p:oleObj>
              </mc:Choice>
              <mc:Fallback>
                <p:oleObj name="VISIO" r:id="rId3" imgW="2142744" imgH="2343912" progId="">
                  <p:embed/>
                  <p:pic>
                    <p:nvPicPr>
                      <p:cNvPr id="0" name="Picture 2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05600" y="2895600"/>
                        <a:ext cx="2146300" cy="2341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10245" name="Picture 8" descr="story-3dimensional-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26075" y="2133600"/>
            <a:ext cx="1965325" cy="1417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0246" name="Object 9"/>
          <p:cNvGraphicFramePr>
            <a:graphicFrameLocks noChangeAspect="1"/>
          </p:cNvGraphicFramePr>
          <p:nvPr/>
        </p:nvGraphicFramePr>
        <p:xfrm>
          <a:off x="5349875" y="2747963"/>
          <a:ext cx="685800" cy="681037"/>
        </p:xfrm>
        <a:graphic>
          <a:graphicData uri="http://schemas.openxmlformats.org/presentationml/2006/ole">
            <mc:AlternateContent xmlns:mc="http://schemas.openxmlformats.org/markup-compatibility/2006">
              <mc:Choice xmlns:v="urn:schemas-microsoft-com:vml" Requires="v">
                <p:oleObj name="VISIO" r:id="rId6" imgW="617220" imgH="615696" progId="">
                  <p:embed/>
                </p:oleObj>
              </mc:Choice>
              <mc:Fallback>
                <p:oleObj name="VISIO" r:id="rId6" imgW="617220" imgH="615696" progId="">
                  <p:embed/>
                  <p:pic>
                    <p:nvPicPr>
                      <p:cNvPr id="0" name="Picture 2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49875" y="2747963"/>
                        <a:ext cx="685800" cy="681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247" name="Object 11"/>
          <p:cNvGraphicFramePr>
            <a:graphicFrameLocks noChangeAspect="1"/>
          </p:cNvGraphicFramePr>
          <p:nvPr/>
        </p:nvGraphicFramePr>
        <p:xfrm>
          <a:off x="5181600" y="3581400"/>
          <a:ext cx="1485900" cy="1558925"/>
        </p:xfrm>
        <a:graphic>
          <a:graphicData uri="http://schemas.openxmlformats.org/presentationml/2006/ole">
            <mc:AlternateContent xmlns:mc="http://schemas.openxmlformats.org/markup-compatibility/2006">
              <mc:Choice xmlns:v="urn:schemas-microsoft-com:vml" Requires="v">
                <p:oleObj name="VISIO" r:id="rId8" imgW="1661160" imgH="1748028" progId="">
                  <p:embed/>
                </p:oleObj>
              </mc:Choice>
              <mc:Fallback>
                <p:oleObj name="VISIO" r:id="rId8" imgW="1661160" imgH="1748028" progId="">
                  <p:embed/>
                  <p:pic>
                    <p:nvPicPr>
                      <p:cNvPr id="0" name="Picture 2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181600" y="3581400"/>
                        <a:ext cx="1485900" cy="1558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527146657"/>
      </p:ext>
    </p:extLst>
  </p:cSld>
  <p:clrMapOvr>
    <a:masterClrMapping/>
  </p:clrMapOvr>
  <p:transition spd="med">
    <p:fade thruBlk="1"/>
  </p:transition>
</p:sld>
</file>

<file path=ppt/theme/theme1.xml><?xml version="1.0" encoding="utf-8"?>
<a:theme xmlns:a="http://schemas.openxmlformats.org/drawingml/2006/main" name="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Capsules</Template>
  <TotalTime>24842</TotalTime>
  <Words>1376</Words>
  <Application>Microsoft Office PowerPoint</Application>
  <PresentationFormat>On-screen Show (4:3)</PresentationFormat>
  <Paragraphs>173</Paragraphs>
  <Slides>33</Slides>
  <Notes>16</Notes>
  <HiddenSlides>4</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33</vt:i4>
      </vt:variant>
    </vt:vector>
  </HeadingPairs>
  <TitlesOfParts>
    <vt:vector size="40" baseType="lpstr">
      <vt:lpstr>Arial</vt:lpstr>
      <vt:lpstr>Calibri</vt:lpstr>
      <vt:lpstr>Courier New</vt:lpstr>
      <vt:lpstr>Times New Roman</vt:lpstr>
      <vt:lpstr>Wingdings</vt:lpstr>
      <vt:lpstr>Capsules</vt:lpstr>
      <vt:lpstr>VISIO</vt:lpstr>
      <vt:lpstr>Machine Learning (Introduction)</vt:lpstr>
      <vt:lpstr>Contents</vt:lpstr>
      <vt:lpstr>Introduction</vt:lpstr>
      <vt:lpstr>Introduction</vt:lpstr>
      <vt:lpstr>Example</vt:lpstr>
      <vt:lpstr>Example</vt:lpstr>
      <vt:lpstr>Some Applications</vt:lpstr>
      <vt:lpstr>ML Vs. TP</vt:lpstr>
      <vt:lpstr>Why Mine Data? Commercial Viewpoint</vt:lpstr>
      <vt:lpstr>Data Everywhere</vt:lpstr>
      <vt:lpstr>PowerPoint Presentation</vt:lpstr>
      <vt:lpstr>OK , there is too much Data, then WHAT?</vt:lpstr>
      <vt:lpstr>Types of Machine Learning</vt:lpstr>
      <vt:lpstr>Learning Pipeline</vt:lpstr>
      <vt:lpstr>PowerPoint Presentation</vt:lpstr>
      <vt:lpstr>Prediction vs Interpretation</vt:lpstr>
      <vt:lpstr>Supervised Learning</vt:lpstr>
      <vt:lpstr>PowerPoint Presentation</vt:lpstr>
      <vt:lpstr>Supervised Learning</vt:lpstr>
      <vt:lpstr>Unsupervised Learning</vt:lpstr>
      <vt:lpstr>Unsupervised Learning</vt:lpstr>
      <vt:lpstr>Unsupervised Learning</vt:lpstr>
      <vt:lpstr>Unsupervised Learning</vt:lpstr>
      <vt:lpstr>Reinforcement Learning</vt:lpstr>
      <vt:lpstr>Reinforcement Learning Workflow</vt:lpstr>
      <vt:lpstr>Reinforcement learning in autonomous parking</vt:lpstr>
      <vt:lpstr>Tools </vt:lpstr>
      <vt:lpstr>What is this course all about ?</vt:lpstr>
      <vt:lpstr>Course Description</vt:lpstr>
      <vt:lpstr>Course Main Learning Objectives</vt:lpstr>
      <vt:lpstr>HOW WILL BE GRADING DONE? : THE Grading Scheme</vt:lpstr>
      <vt:lpstr>Final Remarks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Muhammad Tahir</dc:creator>
  <cp:lastModifiedBy>Muhammad Shahzad</cp:lastModifiedBy>
  <cp:revision>366</cp:revision>
  <cp:lastPrinted>1601-01-01T00:00:00Z</cp:lastPrinted>
  <dcterms:created xsi:type="dcterms:W3CDTF">1601-01-01T00:00:00Z</dcterms:created>
  <dcterms:modified xsi:type="dcterms:W3CDTF">2023-08-29T08:15:46Z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1</vt:i4>
  </property>
</Properties>
</file>